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ernard MT Condensed" panose="02050806060905020404" pitchFamily="18"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CC6B7-FB0B-4528-BA56-B95D144C78EB}" v="286" dt="2022-01-12T16:49:19.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08" autoAdjust="0"/>
  </p:normalViewPr>
  <p:slideViewPr>
    <p:cSldViewPr snapToGrid="0">
      <p:cViewPr varScale="1">
        <p:scale>
          <a:sx n="42" d="100"/>
          <a:sy n="42" d="100"/>
        </p:scale>
        <p:origin x="2179" y="43"/>
      </p:cViewPr>
      <p:guideLst/>
    </p:cSldViewPr>
  </p:slideViewPr>
  <p:notesTextViewPr>
    <p:cViewPr>
      <p:scale>
        <a:sx n="1" d="1"/>
        <a:sy n="1" d="1"/>
      </p:scale>
      <p:origin x="0" y="0"/>
    </p:cViewPr>
  </p:notesTextViewPr>
  <p:notesViewPr>
    <p:cSldViewPr snapToGrid="0">
      <p:cViewPr varScale="1">
        <p:scale>
          <a:sx n="60" d="100"/>
          <a:sy n="60" d="100"/>
        </p:scale>
        <p:origin x="1541"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89CC6B7-FB0B-4528-BA56-B95D144C78EB}"/>
    <pc:docChg chg="undo custSel addSld delSld modSld modHandout">
      <pc:chgData name="Stan Cox" userId="9376f276357bfffd" providerId="LiveId" clId="{889CC6B7-FB0B-4528-BA56-B95D144C78EB}" dt="2022-01-12T16:51:42.291" v="5647" actId="13926"/>
      <pc:docMkLst>
        <pc:docMk/>
      </pc:docMkLst>
      <pc:sldChg chg="modTransition modNotesTx">
        <pc:chgData name="Stan Cox" userId="9376f276357bfffd" providerId="LiveId" clId="{889CC6B7-FB0B-4528-BA56-B95D144C78EB}" dt="2022-01-12T03:02:17.725" v="1521" actId="20577"/>
        <pc:sldMkLst>
          <pc:docMk/>
          <pc:sldMk cId="172950880" sldId="256"/>
        </pc:sldMkLst>
      </pc:sldChg>
      <pc:sldChg chg="add del setBg">
        <pc:chgData name="Stan Cox" userId="9376f276357bfffd" providerId="LiveId" clId="{889CC6B7-FB0B-4528-BA56-B95D144C78EB}" dt="2022-01-12T02:40:50.052" v="905"/>
        <pc:sldMkLst>
          <pc:docMk/>
          <pc:sldMk cId="2045572029" sldId="257"/>
        </pc:sldMkLst>
      </pc:sldChg>
      <pc:sldChg chg="modSp add mod modTransition modAnim modNotesTx">
        <pc:chgData name="Stan Cox" userId="9376f276357bfffd" providerId="LiveId" clId="{889CC6B7-FB0B-4528-BA56-B95D144C78EB}" dt="2022-01-12T16:51:42.291" v="5647" actId="13926"/>
        <pc:sldMkLst>
          <pc:docMk/>
          <pc:sldMk cId="2104106828" sldId="257"/>
        </pc:sldMkLst>
        <pc:spChg chg="mod">
          <ac:chgData name="Stan Cox" userId="9376f276357bfffd" providerId="LiveId" clId="{889CC6B7-FB0B-4528-BA56-B95D144C78EB}" dt="2022-01-12T02:44:56.552" v="1092" actId="1036"/>
          <ac:spMkLst>
            <pc:docMk/>
            <pc:sldMk cId="2104106828" sldId="257"/>
            <ac:spMk id="2" creationId="{AFEAE07F-D40D-4DE9-BFC9-E199893EC571}"/>
          </ac:spMkLst>
        </pc:spChg>
        <pc:spChg chg="mod">
          <ac:chgData name="Stan Cox" userId="9376f276357bfffd" providerId="LiveId" clId="{889CC6B7-FB0B-4528-BA56-B95D144C78EB}" dt="2022-01-12T16:39:59.891" v="5356" actId="14100"/>
          <ac:spMkLst>
            <pc:docMk/>
            <pc:sldMk cId="2104106828" sldId="257"/>
            <ac:spMk id="3" creationId="{6FFC9212-626C-40DE-B5BD-D39F42A2B98B}"/>
          </ac:spMkLst>
        </pc:spChg>
      </pc:sldChg>
      <pc:sldChg chg="new del">
        <pc:chgData name="Stan Cox" userId="9376f276357bfffd" providerId="LiveId" clId="{889CC6B7-FB0B-4528-BA56-B95D144C78EB}" dt="2022-01-12T02:40:16.671" v="903" actId="47"/>
        <pc:sldMkLst>
          <pc:docMk/>
          <pc:sldMk cId="2814929558" sldId="257"/>
        </pc:sldMkLst>
      </pc:sldChg>
      <pc:sldChg chg="add del setBg">
        <pc:chgData name="Stan Cox" userId="9376f276357bfffd" providerId="LiveId" clId="{889CC6B7-FB0B-4528-BA56-B95D144C78EB}" dt="2022-01-12T02:46:21.803" v="1098"/>
        <pc:sldMkLst>
          <pc:docMk/>
          <pc:sldMk cId="1297458995" sldId="258"/>
        </pc:sldMkLst>
      </pc:sldChg>
      <pc:sldChg chg="modSp add mod modTransition modAnim modNotesTx">
        <pc:chgData name="Stan Cox" userId="9376f276357bfffd" providerId="LiveId" clId="{889CC6B7-FB0B-4528-BA56-B95D144C78EB}" dt="2022-01-12T16:51:28.706" v="5646" actId="13926"/>
        <pc:sldMkLst>
          <pc:docMk/>
          <pc:sldMk cId="2657084437" sldId="258"/>
        </pc:sldMkLst>
        <pc:spChg chg="mod">
          <ac:chgData name="Stan Cox" userId="9376f276357bfffd" providerId="LiveId" clId="{889CC6B7-FB0B-4528-BA56-B95D144C78EB}" dt="2022-01-12T02:47:55.043" v="1174" actId="14100"/>
          <ac:spMkLst>
            <pc:docMk/>
            <pc:sldMk cId="2657084437" sldId="258"/>
            <ac:spMk id="2" creationId="{AFEAE07F-D40D-4DE9-BFC9-E199893EC571}"/>
          </ac:spMkLst>
        </pc:spChg>
        <pc:spChg chg="mod">
          <ac:chgData name="Stan Cox" userId="9376f276357bfffd" providerId="LiveId" clId="{889CC6B7-FB0B-4528-BA56-B95D144C78EB}" dt="2022-01-12T16:39:30.593" v="5343" actId="20577"/>
          <ac:spMkLst>
            <pc:docMk/>
            <pc:sldMk cId="2657084437" sldId="258"/>
            <ac:spMk id="3" creationId="{6FFC9212-626C-40DE-B5BD-D39F42A2B98B}"/>
          </ac:spMkLst>
        </pc:spChg>
      </pc:sldChg>
      <pc:sldChg chg="modSp add mod modTransition modAnim modNotesTx">
        <pc:chgData name="Stan Cox" userId="9376f276357bfffd" providerId="LiveId" clId="{889CC6B7-FB0B-4528-BA56-B95D144C78EB}" dt="2022-01-12T16:49:19.397" v="5609"/>
        <pc:sldMkLst>
          <pc:docMk/>
          <pc:sldMk cId="2948103411" sldId="259"/>
        </pc:sldMkLst>
        <pc:spChg chg="mod">
          <ac:chgData name="Stan Cox" userId="9376f276357bfffd" providerId="LiveId" clId="{889CC6B7-FB0B-4528-BA56-B95D144C78EB}" dt="2022-01-12T16:46:40.537" v="5556" actId="255"/>
          <ac:spMkLst>
            <pc:docMk/>
            <pc:sldMk cId="2948103411" sldId="259"/>
            <ac:spMk id="2" creationId="{AFEAE07F-D40D-4DE9-BFC9-E199893EC571}"/>
          </ac:spMkLst>
        </pc:spChg>
        <pc:spChg chg="mod">
          <ac:chgData name="Stan Cox" userId="9376f276357bfffd" providerId="LiveId" clId="{889CC6B7-FB0B-4528-BA56-B95D144C78EB}" dt="2022-01-12T16:46:54.292" v="5570" actId="1035"/>
          <ac:spMkLst>
            <pc:docMk/>
            <pc:sldMk cId="2948103411" sldId="259"/>
            <ac:spMk id="3" creationId="{6FFC9212-626C-40DE-B5BD-D39F42A2B98B}"/>
          </ac:spMkLst>
        </pc:spChg>
      </pc:sldChg>
      <pc:sldChg chg="add del setBg">
        <pc:chgData name="Stan Cox" userId="9376f276357bfffd" providerId="LiveId" clId="{889CC6B7-FB0B-4528-BA56-B95D144C78EB}" dt="2022-01-12T02:52:28.799" v="1268"/>
        <pc:sldMkLst>
          <pc:docMk/>
          <pc:sldMk cId="3924481716"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070752-22A3-4385-A9A1-ED3A57795ED4}"/>
              </a:ext>
            </a:extLst>
          </p:cNvPr>
          <p:cNvSpPr>
            <a:spLocks noGrp="1"/>
          </p:cNvSpPr>
          <p:nvPr>
            <p:ph type="hdr" sz="quarter"/>
          </p:nvPr>
        </p:nvSpPr>
        <p:spPr>
          <a:xfrm>
            <a:off x="0" y="0"/>
            <a:ext cx="3594100" cy="685800"/>
          </a:xfrm>
          <a:prstGeom prst="rect">
            <a:avLst/>
          </a:prstGeom>
        </p:spPr>
        <p:txBody>
          <a:bodyPr vert="horz" lIns="91440" tIns="45720" rIns="91440" bIns="45720" rtlCol="0"/>
          <a:lstStyle>
            <a:lvl1pPr algn="l">
              <a:defRPr sz="1200"/>
            </a:lvl1pPr>
          </a:lstStyle>
          <a:p>
            <a:r>
              <a:rPr lang="en-US" sz="2000" dirty="0">
                <a:latin typeface="Bernard MT Condensed" panose="02050806060905020404" pitchFamily="18" charset="0"/>
              </a:rPr>
              <a:t>Providing Honorable Things</a:t>
            </a:r>
          </a:p>
          <a:p>
            <a:r>
              <a:rPr lang="en-US" dirty="0"/>
              <a:t>2 Corinthians 8:21</a:t>
            </a:r>
          </a:p>
        </p:txBody>
      </p:sp>
      <p:sp>
        <p:nvSpPr>
          <p:cNvPr id="3" name="Date Placeholder 2">
            <a:extLst>
              <a:ext uri="{FF2B5EF4-FFF2-40B4-BE49-F238E27FC236}">
                <a16:creationId xmlns:a16="http://schemas.microsoft.com/office/drawing/2014/main" id="{541C5A1E-8417-4739-ABF2-26D23662E2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16, 2022</a:t>
            </a:r>
          </a:p>
        </p:txBody>
      </p:sp>
      <p:sp>
        <p:nvSpPr>
          <p:cNvPr id="4" name="Footer Placeholder 3">
            <a:extLst>
              <a:ext uri="{FF2B5EF4-FFF2-40B4-BE49-F238E27FC236}">
                <a16:creationId xmlns:a16="http://schemas.microsoft.com/office/drawing/2014/main" id="{4D6667D0-D566-4966-A866-45FAEA52E8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53EB15C-9AC9-48E5-9EF4-412E27C1CD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56E56A3-C19C-4BFA-A12C-FD776CFDECD0}" type="slidenum">
              <a:rPr lang="en-US" smtClean="0"/>
              <a:t>‹#›</a:t>
            </a:fld>
            <a:endParaRPr lang="en-US" dirty="0"/>
          </a:p>
        </p:txBody>
      </p:sp>
    </p:spTree>
    <p:extLst>
      <p:ext uri="{BB962C8B-B14F-4D97-AF65-F5344CB8AC3E}">
        <p14:creationId xmlns:p14="http://schemas.microsoft.com/office/powerpoint/2010/main" val="4291981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85140-7050-4208-9D28-54D9952C3839}"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BC131-27E9-4EA7-9839-8BADE8A3CE9B}" type="slidenum">
              <a:rPr lang="en-US" smtClean="0"/>
              <a:t>‹#›</a:t>
            </a:fld>
            <a:endParaRPr lang="en-US"/>
          </a:p>
        </p:txBody>
      </p:sp>
    </p:spTree>
    <p:extLst>
      <p:ext uri="{BB962C8B-B14F-4D97-AF65-F5344CB8AC3E}">
        <p14:creationId xmlns:p14="http://schemas.microsoft.com/office/powerpoint/2010/main" val="6358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highlight>
                  <a:srgbClr val="FF00FF"/>
                </a:highlight>
                <a:latin typeface="+mn-lt"/>
                <a:ea typeface="Calibri" panose="020F0502020204030204" pitchFamily="34" charset="0"/>
                <a:cs typeface="Times New Roman" panose="02020603050405020304" pitchFamily="18" charset="0"/>
              </a:rPr>
              <a:t>Introduction:</a:t>
            </a:r>
          </a:p>
          <a:p>
            <a:pPr marL="171450" marR="0" indent="-171450">
              <a:spcBef>
                <a:spcPts val="0"/>
              </a:spcBef>
              <a:spcAft>
                <a:spcPts val="0"/>
              </a:spcAft>
              <a:buFont typeface="Arial" panose="020B0604020202020204" pitchFamily="34" charset="0"/>
              <a:buChar char="•"/>
            </a:pPr>
            <a:r>
              <a:rPr lang="en-US" sz="1200" b="1" dirty="0">
                <a:solidFill>
                  <a:schemeClr val="tx1"/>
                </a:solidFill>
                <a:effectLst/>
                <a:highlight>
                  <a:srgbClr val="FFFF00"/>
                </a:highlight>
                <a:latin typeface="+mn-lt"/>
                <a:ea typeface="Calibri" panose="020F0502020204030204" pitchFamily="34" charset="0"/>
                <a:cs typeface="Times New Roman" panose="02020603050405020304" pitchFamily="18" charset="0"/>
              </a:rPr>
              <a:t>The words of Paul can be understood only if they are given proper context.</a:t>
            </a:r>
          </a:p>
          <a:p>
            <a:pPr marL="628650" marR="0" lvl="1" indent="-171450">
              <a:spcBef>
                <a:spcPts val="0"/>
              </a:spcBef>
              <a:spcAft>
                <a:spcPts val="0"/>
              </a:spcAft>
              <a:buFont typeface="Arial" panose="020B0604020202020204" pitchFamily="34" charset="0"/>
              <a:buChar char="•"/>
            </a:pPr>
            <a:r>
              <a:rPr lang="en-US" sz="1200" b="1" dirty="0">
                <a:effectLst/>
                <a:highlight>
                  <a:srgbClr val="00FF00"/>
                </a:highlight>
                <a:latin typeface="+mn-lt"/>
                <a:ea typeface="Calibri" panose="020F0502020204030204" pitchFamily="34" charset="0"/>
                <a:cs typeface="Times New Roman" panose="02020603050405020304" pitchFamily="18" charset="0"/>
              </a:rPr>
              <a:t>The context goes back to the end of his first letter to the Corinthians</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(1 Corinthians 16:1-4), </a:t>
            </a:r>
            <a:r>
              <a:rPr lang="en-US" sz="1200" b="0" i="1" dirty="0">
                <a:effectLst/>
                <a:latin typeface="+mn-lt"/>
                <a:ea typeface="Calibri" panose="020F0502020204030204" pitchFamily="34" charset="0"/>
                <a:cs typeface="Times New Roman" panose="02020603050405020304" pitchFamily="18" charset="0"/>
              </a:rPr>
              <a:t>“</a:t>
            </a:r>
            <a:r>
              <a:rPr lang="en-US" i="1" dirty="0"/>
              <a:t>Now concerning the collection for the saints, as I have given orders to the churches of Galatia, so you must do also:</a:t>
            </a:r>
            <a:r>
              <a:rPr lang="en-US" i="1" baseline="30000" dirty="0"/>
              <a:t> 2</a:t>
            </a:r>
            <a:r>
              <a:rPr lang="en-US" i="1" dirty="0"/>
              <a:t> On the first day of the week let each one of you lay something aside, storing up as he may prosper, that there be no collections when I come.</a:t>
            </a:r>
            <a:r>
              <a:rPr lang="en-US" i="1" baseline="30000" dirty="0"/>
              <a:t> 3</a:t>
            </a:r>
            <a:r>
              <a:rPr lang="en-US" i="1" dirty="0"/>
              <a:t> And when I come, whomever you approve by your letters I will send to bear your gift to Jerusalem.</a:t>
            </a:r>
            <a:r>
              <a:rPr lang="en-US" i="1" baseline="30000" dirty="0"/>
              <a:t> 4</a:t>
            </a:r>
            <a:r>
              <a:rPr lang="en-US" i="1" dirty="0"/>
              <a:t> But if it is fitting that I go also, they will go with me.”</a:t>
            </a:r>
          </a:p>
          <a:p>
            <a:pPr marL="628650" marR="0" lvl="1" indent="-171450">
              <a:spcBef>
                <a:spcPts val="0"/>
              </a:spcBef>
              <a:spcAft>
                <a:spcPts val="0"/>
              </a:spcAft>
              <a:buFont typeface="Arial" panose="020B0604020202020204" pitchFamily="34" charset="0"/>
              <a:buChar char="•"/>
            </a:pPr>
            <a:r>
              <a:rPr lang="en-US" sz="1200" b="1" i="0" dirty="0">
                <a:effectLst/>
                <a:highlight>
                  <a:srgbClr val="00FF00"/>
                </a:highlight>
                <a:latin typeface="+mn-lt"/>
                <a:ea typeface="Calibri" panose="020F0502020204030204" pitchFamily="34" charset="0"/>
                <a:cs typeface="Times New Roman" panose="02020603050405020304" pitchFamily="18" charset="0"/>
              </a:rPr>
              <a:t>Consider the part that Paul would play in the transfer of the funds to the brethren in Judea</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He is the one who is charging the Corinthians to send money to Judea</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With all things monetary, there is a danger of gossip and scandal</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Paul in wisdom, determined that all done be honorable not only in God’s eyes, but in the eyes of men as well.</a:t>
            </a:r>
          </a:p>
          <a:p>
            <a:pPr marL="628650" marR="0" lvl="1" indent="-171450">
              <a:spcBef>
                <a:spcPts val="0"/>
              </a:spcBef>
              <a:spcAft>
                <a:spcPts val="0"/>
              </a:spcAft>
              <a:buFont typeface="Arial" panose="020B0604020202020204" pitchFamily="34" charset="0"/>
              <a:buChar char="•"/>
            </a:pPr>
            <a:r>
              <a:rPr lang="en-US" sz="1200" b="1" i="0" dirty="0">
                <a:effectLst/>
                <a:highlight>
                  <a:srgbClr val="00FF00"/>
                </a:highlight>
                <a:latin typeface="+mn-lt"/>
                <a:ea typeface="Calibri" panose="020F0502020204030204" pitchFamily="34" charset="0"/>
                <a:cs typeface="Times New Roman" panose="02020603050405020304" pitchFamily="18" charset="0"/>
              </a:rPr>
              <a:t>Paul directed that the church choose a man they trusted to bear the gift to Jerusalem</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When he arrived he would send the man, and if proper, would accompany him.</a:t>
            </a:r>
          </a:p>
          <a:p>
            <a:pPr marL="171450" marR="0" lvl="0" indent="-171450">
              <a:spcBef>
                <a:spcPts val="0"/>
              </a:spcBef>
              <a:spcAft>
                <a:spcPts val="0"/>
              </a:spcAft>
              <a:buFont typeface="Arial" panose="020B0604020202020204" pitchFamily="34" charset="0"/>
              <a:buChar char="•"/>
            </a:pPr>
            <a:r>
              <a:rPr lang="en-US" sz="1200" b="1" i="0" dirty="0">
                <a:effectLst/>
                <a:highlight>
                  <a:srgbClr val="FFFF00"/>
                </a:highlight>
                <a:latin typeface="+mn-lt"/>
                <a:ea typeface="Calibri" panose="020F0502020204030204" pitchFamily="34" charset="0"/>
                <a:cs typeface="Times New Roman" panose="02020603050405020304" pitchFamily="18" charset="0"/>
              </a:rPr>
              <a:t>This was the specific matter addressed by Paul in 2 Corinthians 8.  Consider the entire passage…</a:t>
            </a:r>
          </a:p>
          <a:p>
            <a:pPr marL="628650" marR="0" lvl="1" indent="-171450">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The first 4 verses give Paul’s approval of the sacrificial gift supplied by the Macedonians</a:t>
            </a:r>
          </a:p>
          <a:p>
            <a:pPr marL="628650" marR="0" lvl="1" indent="-171450">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Verses 5-7 indicate Titus’ involvement in the matter of the money.</a:t>
            </a:r>
          </a:p>
          <a:p>
            <a:pPr marL="628650" marR="0" lvl="1" indent="-171450">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In verses 8-15 Paul encouraged the Corinthians to a similar generosity as that shown by the Macedonians.</a:t>
            </a:r>
          </a:p>
          <a:p>
            <a:pPr marL="628650" marR="0" lvl="1" indent="-171450">
              <a:spcBef>
                <a:spcPts val="0"/>
              </a:spcBef>
              <a:spcAft>
                <a:spcPts val="0"/>
              </a:spcAft>
              <a:buFont typeface="Arial" panose="020B0604020202020204" pitchFamily="34" charset="0"/>
              <a:buChar char="•"/>
            </a:pPr>
            <a:r>
              <a:rPr lang="en-US" sz="1200" b="1" dirty="0">
                <a:effectLst/>
                <a:highlight>
                  <a:srgbClr val="00FF00"/>
                </a:highlight>
                <a:latin typeface="+mn-lt"/>
                <a:ea typeface="Calibri" panose="020F0502020204030204" pitchFamily="34" charset="0"/>
                <a:cs typeface="Times New Roman" panose="02020603050405020304" pitchFamily="18" charset="0"/>
              </a:rPr>
              <a:t>Now, read verses 16-21</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2 Corinthians 8:16-21), </a:t>
            </a:r>
            <a:r>
              <a:rPr lang="en-US" i="1" dirty="0"/>
              <a:t>“But thanks be to God who puts the same earnest care for you into the heart of Titus.</a:t>
            </a:r>
            <a:r>
              <a:rPr lang="en-US" i="1" baseline="30000" dirty="0"/>
              <a:t> 17</a:t>
            </a:r>
            <a:r>
              <a:rPr lang="en-US" i="1" dirty="0"/>
              <a:t> For he not only accepted the exhortation, but being more diligent, he went to you of his own accord.</a:t>
            </a:r>
            <a:r>
              <a:rPr lang="en-US" i="1" baseline="30000" dirty="0"/>
              <a:t> 18</a:t>
            </a:r>
            <a:r>
              <a:rPr lang="en-US" i="1" dirty="0"/>
              <a:t> And we have sent with him the brother whose praise is in the gospel throughout all the churches,</a:t>
            </a:r>
            <a:r>
              <a:rPr lang="en-US" i="1" baseline="30000" dirty="0"/>
              <a:t> 19</a:t>
            </a:r>
            <a:r>
              <a:rPr lang="en-US" i="1" dirty="0"/>
              <a:t> and not only that, but who was also chosen by the churches to travel with us with this gift, which is administered by us to the glory of the Lord Himself and to show your ready mind,</a:t>
            </a:r>
            <a:r>
              <a:rPr lang="en-US" i="1" baseline="30000" dirty="0"/>
              <a:t> 20</a:t>
            </a:r>
            <a:r>
              <a:rPr lang="en-US" i="1" dirty="0"/>
              <a:t> avoiding this: that anyone should blame us in this lavish gift which is administered by us—</a:t>
            </a:r>
            <a:r>
              <a:rPr lang="en-US" i="1" baseline="30000" dirty="0"/>
              <a:t> 21</a:t>
            </a:r>
            <a:r>
              <a:rPr lang="en-US" i="1" dirty="0"/>
              <a:t> providing honorable things, not only in the sight of the Lord, but also in the sight of men. </a:t>
            </a:r>
            <a:r>
              <a:rPr lang="en-US" i="1" baseline="30000" dirty="0"/>
              <a:t>22</a:t>
            </a:r>
            <a:r>
              <a:rPr lang="en-US" i="1" dirty="0"/>
              <a:t> And we have sent with them our brother whom we have often proved diligent in many things, but now much more diligent, because of the great confidence which we have in you.</a:t>
            </a:r>
            <a:r>
              <a:rPr lang="en-US" i="1" baseline="30000" dirty="0"/>
              <a:t> 23</a:t>
            </a:r>
            <a:r>
              <a:rPr lang="en-US" i="1" dirty="0"/>
              <a:t> If anyone inquires about Titus, he is my partner and fellow worker concerning you. Or if our brethren are inquired about, they are messengers of the churches, the glory of Christ.</a:t>
            </a:r>
            <a:r>
              <a:rPr lang="en-US" i="1" baseline="30000" dirty="0"/>
              <a:t> 24</a:t>
            </a:r>
            <a:r>
              <a:rPr lang="en-US" i="1" dirty="0"/>
              <a:t> Therefore show to them, and before the churches, the proof of your love and of our boasting on your behalf.”</a:t>
            </a:r>
            <a:endParaRPr lang="en-US" sz="1200" b="0" i="1" dirty="0">
              <a:effectLst/>
              <a:latin typeface="+mn-lt"/>
              <a:ea typeface="Calibri" panose="020F0502020204030204"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1200" b="1" dirty="0">
                <a:effectLst/>
                <a:highlight>
                  <a:srgbClr val="00FF00"/>
                </a:highlight>
                <a:latin typeface="+mn-lt"/>
                <a:ea typeface="Calibri" panose="020F0502020204030204" pitchFamily="34" charset="0"/>
                <a:cs typeface="Times New Roman" panose="02020603050405020304" pitchFamily="18" charset="0"/>
              </a:rPr>
              <a:t>Three men were chosen to go to Corinth to prepare the gift, and go with Paul to Jerusalem</a:t>
            </a:r>
          </a:p>
          <a:p>
            <a:pPr marL="685800" marR="0" lvl="1" indent="-22860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Titus – </a:t>
            </a:r>
            <a:r>
              <a:rPr lang="en-US" sz="1200" b="1" dirty="0">
                <a:effectLst/>
                <a:highlight>
                  <a:srgbClr val="FFFF00"/>
                </a:highlight>
                <a:latin typeface="+mn-lt"/>
                <a:ea typeface="Calibri" panose="020F0502020204030204" pitchFamily="34" charset="0"/>
                <a:cs typeface="Times New Roman" panose="02020603050405020304" pitchFamily="18" charset="0"/>
              </a:rPr>
              <a:t>(vv. 16-17)</a:t>
            </a:r>
            <a:r>
              <a:rPr lang="en-US" sz="1200" dirty="0">
                <a:effectLst/>
                <a:latin typeface="+mn-lt"/>
                <a:ea typeface="Calibri" panose="020F0502020204030204" pitchFamily="34" charset="0"/>
                <a:cs typeface="Times New Roman" panose="02020603050405020304" pitchFamily="18" charset="0"/>
              </a:rPr>
              <a:t> – Earnest Care, already willing to go in this service on His own accord.</a:t>
            </a:r>
          </a:p>
          <a:p>
            <a:pPr marL="685800" marR="0" lvl="1" indent="-22860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Brother whose praise is in the gospel – </a:t>
            </a:r>
            <a:r>
              <a:rPr lang="en-US" sz="1200" b="1" dirty="0">
                <a:effectLst/>
                <a:highlight>
                  <a:srgbClr val="FFFF00"/>
                </a:highlight>
                <a:latin typeface="+mn-lt"/>
                <a:ea typeface="Calibri" panose="020F0502020204030204" pitchFamily="34" charset="0"/>
                <a:cs typeface="Times New Roman" panose="02020603050405020304" pitchFamily="18" charset="0"/>
              </a:rPr>
              <a:t>(vv. 18-19)</a:t>
            </a:r>
            <a:r>
              <a:rPr lang="en-US" sz="1200" dirty="0">
                <a:effectLst/>
                <a:latin typeface="+mn-lt"/>
                <a:ea typeface="Calibri" panose="020F0502020204030204" pitchFamily="34" charset="0"/>
                <a:cs typeface="Times New Roman" panose="02020603050405020304" pitchFamily="18" charset="0"/>
              </a:rPr>
              <a:t> – chosen by the churches (trusted, proven character).</a:t>
            </a:r>
          </a:p>
          <a:p>
            <a:pPr marL="685800" marR="0" lvl="1" indent="-22860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Brother who proved diligent in many things – </a:t>
            </a:r>
            <a:r>
              <a:rPr lang="en-US" sz="1200" b="1" dirty="0">
                <a:effectLst/>
                <a:highlight>
                  <a:srgbClr val="FFFF00"/>
                </a:highlight>
                <a:latin typeface="+mn-lt"/>
                <a:ea typeface="Calibri" panose="020F0502020204030204" pitchFamily="34" charset="0"/>
                <a:cs typeface="Times New Roman" panose="02020603050405020304" pitchFamily="18" charset="0"/>
              </a:rPr>
              <a:t>(v. 22)</a:t>
            </a:r>
          </a:p>
          <a:p>
            <a:pPr marL="685800" marR="0" lvl="1" indent="-22860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All are amply qualified as trustworthy men to minister in this capacity – </a:t>
            </a:r>
            <a:r>
              <a:rPr lang="en-US" sz="1200" b="1" dirty="0">
                <a:effectLst/>
                <a:highlight>
                  <a:srgbClr val="FFFF00"/>
                </a:highlight>
                <a:latin typeface="+mn-lt"/>
                <a:ea typeface="Calibri" panose="020F0502020204030204" pitchFamily="34" charset="0"/>
                <a:cs typeface="Times New Roman" panose="02020603050405020304" pitchFamily="18" charset="0"/>
              </a:rPr>
              <a:t>(vv. 23-24)</a:t>
            </a:r>
          </a:p>
          <a:p>
            <a:pPr marL="228600" marR="0" lvl="0" indent="-228600">
              <a:spcBef>
                <a:spcPts val="0"/>
              </a:spcBef>
              <a:spcAft>
                <a:spcPts val="0"/>
              </a:spcAft>
              <a:buFont typeface="Arial" panose="020B0604020202020204" pitchFamily="34" charset="0"/>
              <a:buChar char="•"/>
            </a:pPr>
            <a:r>
              <a:rPr lang="en-US" sz="1200" b="1" dirty="0">
                <a:effectLst/>
                <a:highlight>
                  <a:srgbClr val="FFFF00"/>
                </a:highlight>
                <a:latin typeface="+mn-lt"/>
                <a:ea typeface="Calibri" panose="020F0502020204030204" pitchFamily="34" charset="0"/>
                <a:cs typeface="Times New Roman" panose="02020603050405020304" pitchFamily="18" charset="0"/>
              </a:rPr>
              <a:t>The Purpose of all these precautions (20-21)</a:t>
            </a:r>
            <a:endParaRPr lang="en-US" sz="120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(2 Corinthians 8:20-21), </a:t>
            </a:r>
            <a:r>
              <a:rPr lang="en-US" sz="1200" b="0" i="1" dirty="0">
                <a:effectLst/>
                <a:latin typeface="+mn-lt"/>
                <a:ea typeface="Calibri" panose="020F0502020204030204" pitchFamily="34" charset="0"/>
                <a:cs typeface="Times New Roman" panose="02020603050405020304" pitchFamily="18" charset="0"/>
              </a:rPr>
              <a:t>“</a:t>
            </a:r>
            <a:r>
              <a:rPr lang="en-US" b="0" i="1" u="sng" dirty="0"/>
              <a:t>avoiding this: that anyone should blame us in this lavish gift which is administered by us</a:t>
            </a:r>
            <a:r>
              <a:rPr lang="en-US" b="0" i="1" dirty="0"/>
              <a:t>—</a:t>
            </a:r>
            <a:r>
              <a:rPr lang="en-US" b="0" i="1" baseline="30000" dirty="0"/>
              <a:t> 21</a:t>
            </a:r>
            <a:r>
              <a:rPr lang="en-US" b="0" i="1" dirty="0"/>
              <a:t> providing honorable things, not only in the sight of the Lord, but also in the sight of men.”</a:t>
            </a:r>
          </a:p>
          <a:p>
            <a:pPr marL="628650" marR="0" lvl="1"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The actions would help to avoid any blame</a:t>
            </a:r>
          </a:p>
          <a:p>
            <a:pPr marL="628650" marR="0" lvl="1"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It would also supply </a:t>
            </a:r>
            <a:r>
              <a:rPr lang="en-US" sz="1200" b="1" i="0" dirty="0">
                <a:effectLst/>
                <a:latin typeface="+mn-lt"/>
                <a:ea typeface="Calibri" panose="020F0502020204030204" pitchFamily="34" charset="0"/>
                <a:cs typeface="Times New Roman" panose="02020603050405020304" pitchFamily="18" charset="0"/>
              </a:rPr>
              <a:t>transparency</a:t>
            </a:r>
            <a:r>
              <a:rPr lang="en-US" sz="1200" b="0" i="0" dirty="0">
                <a:effectLst/>
                <a:latin typeface="+mn-lt"/>
                <a:ea typeface="Calibri" panose="020F0502020204030204" pitchFamily="34" charset="0"/>
                <a:cs typeface="Times New Roman" panose="02020603050405020304" pitchFamily="18" charset="0"/>
              </a:rPr>
              <a:t> to avoid any suspicions!</a:t>
            </a:r>
          </a:p>
          <a:p>
            <a:pPr marL="171450" marR="0" lvl="0" indent="-171450">
              <a:spcBef>
                <a:spcPts val="0"/>
              </a:spcBef>
              <a:spcAft>
                <a:spcPts val="0"/>
              </a:spcAft>
              <a:buFont typeface="Arial" panose="020B0604020202020204" pitchFamily="34" charset="0"/>
              <a:buChar char="•"/>
            </a:pPr>
            <a:r>
              <a:rPr lang="en-US" sz="1200" b="1" i="0" dirty="0">
                <a:effectLst/>
                <a:highlight>
                  <a:srgbClr val="FFFF00"/>
                </a:highlight>
                <a:latin typeface="+mn-lt"/>
                <a:ea typeface="Calibri" panose="020F0502020204030204" pitchFamily="34" charset="0"/>
                <a:cs typeface="Times New Roman" panose="02020603050405020304" pitchFamily="18" charset="0"/>
              </a:rPr>
              <a:t>Lesson:  It matters both what the Lord thinks, and what other men think as well!</a:t>
            </a:r>
          </a:p>
          <a:p>
            <a:pPr marL="628650" marR="0" lvl="1" indent="-171450">
              <a:spcBef>
                <a:spcPts val="0"/>
              </a:spcBef>
              <a:spcAft>
                <a:spcPts val="0"/>
              </a:spcAft>
              <a:buFont typeface="Arial" panose="020B0604020202020204" pitchFamily="34" charset="0"/>
              <a:buChar char="•"/>
            </a:pPr>
            <a:r>
              <a:rPr lang="en-US" sz="1200" b="1" i="0" dirty="0">
                <a:effectLst/>
                <a:highlight>
                  <a:srgbClr val="00FF00"/>
                </a:highlight>
                <a:latin typeface="+mn-lt"/>
                <a:ea typeface="Calibri" panose="020F0502020204030204" pitchFamily="34" charset="0"/>
                <a:cs typeface="Times New Roman" panose="02020603050405020304" pitchFamily="18" charset="0"/>
              </a:rPr>
              <a:t>The first concern certainly is to be right with God</a:t>
            </a:r>
          </a:p>
          <a:p>
            <a:pPr marL="628650" marR="0" lvl="1"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There are times when such obedience to God will cause us to lose face in the sight of men.</a:t>
            </a:r>
          </a:p>
          <a:p>
            <a:pPr marL="628650" marR="0" lvl="1" indent="-171450">
              <a:spcBef>
                <a:spcPts val="0"/>
              </a:spcBef>
              <a:spcAft>
                <a:spcPts val="0"/>
              </a:spcAft>
              <a:buFont typeface="Arial" panose="020B0604020202020204" pitchFamily="34" charset="0"/>
              <a:buChar char="•"/>
            </a:pPr>
            <a:r>
              <a:rPr lang="en-US" sz="1200" b="1" i="0" dirty="0">
                <a:effectLst/>
                <a:highlight>
                  <a:srgbClr val="00FF00"/>
                </a:highlight>
                <a:latin typeface="+mn-lt"/>
                <a:ea typeface="Calibri" panose="020F0502020204030204" pitchFamily="34" charset="0"/>
                <a:cs typeface="Times New Roman" panose="02020603050405020304" pitchFamily="18" charset="0"/>
              </a:rPr>
              <a:t>However, in typical circumstances, we also have a responsibility to be right in the sight of men!</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We must never – within our power – give room for a wrong impression.</a:t>
            </a:r>
          </a:p>
          <a:p>
            <a:pPr marL="1085850" marR="0" lvl="2" indent="-171450">
              <a:spcBef>
                <a:spcPts val="0"/>
              </a:spcBef>
              <a:spcAft>
                <a:spcPts val="0"/>
              </a:spcAft>
              <a:buFont typeface="Arial" panose="020B0604020202020204" pitchFamily="34" charset="0"/>
              <a:buChar char="•"/>
            </a:pPr>
            <a:endParaRPr lang="en-US" sz="1200" b="0" i="0" dirty="0">
              <a:effectLst/>
              <a:latin typeface="+mn-lt"/>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Adapted from a lesson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1BC131-27E9-4EA7-9839-8BADE8A3CE9B}" type="slidenum">
              <a:rPr lang="en-US" smtClean="0"/>
              <a:t>1</a:t>
            </a:fld>
            <a:endParaRPr lang="en-US"/>
          </a:p>
        </p:txBody>
      </p:sp>
    </p:spTree>
    <p:extLst>
      <p:ext uri="{BB962C8B-B14F-4D97-AF65-F5344CB8AC3E}">
        <p14:creationId xmlns:p14="http://schemas.microsoft.com/office/powerpoint/2010/main" val="172864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a:effectLst/>
                <a:highlight>
                  <a:srgbClr val="FF00FF"/>
                </a:highlight>
                <a:latin typeface="+mn-lt"/>
                <a:ea typeface="Calibri" panose="020F0502020204030204" pitchFamily="34" charset="0"/>
                <a:cs typeface="Times New Roman" panose="02020603050405020304" pitchFamily="18" charset="0"/>
              </a:rPr>
              <a:t>Reputation and Influence</a:t>
            </a:r>
          </a:p>
          <a:p>
            <a:pPr marL="171450" marR="0" lvl="0" indent="-171450">
              <a:spcBef>
                <a:spcPts val="0"/>
              </a:spcBef>
              <a:spcAft>
                <a:spcPts val="0"/>
              </a:spcAft>
              <a:buFont typeface="Arial" panose="020B0604020202020204" pitchFamily="34" charset="0"/>
              <a:buChar char="•"/>
            </a:pPr>
            <a:r>
              <a:rPr lang="en-US" sz="1200" b="1" dirty="0">
                <a:effectLst/>
                <a:highlight>
                  <a:srgbClr val="FFFF00"/>
                </a:highlight>
                <a:latin typeface="+mn-lt"/>
                <a:ea typeface="Calibri" panose="020F0502020204030204" pitchFamily="34" charset="0"/>
                <a:cs typeface="Times New Roman" panose="02020603050405020304" pitchFamily="18" charset="0"/>
              </a:rPr>
              <a:t>Reputation in Christ</a:t>
            </a:r>
          </a:p>
          <a:p>
            <a:pPr marL="628650" marR="0" lvl="1" indent="-171450">
              <a:spcBef>
                <a:spcPts val="0"/>
              </a:spcBef>
              <a:spcAft>
                <a:spcPts val="0"/>
              </a:spcAft>
              <a:buFont typeface="Arial" panose="020B0604020202020204" pitchFamily="34" charset="0"/>
              <a:buChar char="•"/>
            </a:pPr>
            <a:r>
              <a:rPr lang="en-US" sz="1200" b="0" dirty="0">
                <a:effectLst/>
                <a:highlight>
                  <a:srgbClr val="00FF00"/>
                </a:highlight>
                <a:latin typeface="+mn-lt"/>
                <a:ea typeface="Calibri" panose="020F0502020204030204" pitchFamily="34" charset="0"/>
                <a:cs typeface="Times New Roman" panose="02020603050405020304" pitchFamily="18" charset="0"/>
              </a:rPr>
              <a:t>People are supposed to know that we have a relationship with Jesus!</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(Acts 4:13) [Peter and John before the Sanhedrin], </a:t>
            </a:r>
            <a:r>
              <a:rPr lang="en-US" sz="1200" b="0" i="1" dirty="0">
                <a:effectLst/>
                <a:latin typeface="+mn-lt"/>
                <a:ea typeface="Calibri" panose="020F0502020204030204" pitchFamily="34" charset="0"/>
                <a:cs typeface="Times New Roman" panose="02020603050405020304" pitchFamily="18" charset="0"/>
              </a:rPr>
              <a:t>“</a:t>
            </a:r>
            <a:r>
              <a:rPr lang="en-US" b="0" i="1" dirty="0"/>
              <a:t>Now when they saw the boldness of Peter and John, and perceived that they were uneducated and untrained men, they marveled. And they realized that they had been with Jesus.”</a:t>
            </a:r>
          </a:p>
          <a:p>
            <a:pPr marL="628650" marR="0" lvl="1" indent="-171450">
              <a:spcBef>
                <a:spcPts val="0"/>
              </a:spcBef>
              <a:spcAft>
                <a:spcPts val="0"/>
              </a:spcAft>
              <a:buFont typeface="Arial" panose="020B0604020202020204" pitchFamily="34" charset="0"/>
              <a:buChar char="•"/>
            </a:pPr>
            <a:r>
              <a:rPr lang="en-US" sz="1200" b="0" i="0" dirty="0">
                <a:effectLst/>
                <a:highlight>
                  <a:srgbClr val="00FF00"/>
                </a:highlight>
                <a:latin typeface="+mn-lt"/>
                <a:ea typeface="Calibri" panose="020F0502020204030204" pitchFamily="34" charset="0"/>
                <a:cs typeface="Times New Roman" panose="02020603050405020304" pitchFamily="18" charset="0"/>
              </a:rPr>
              <a:t>When our actions are not honorable, we bring reproach upon God himself!</a:t>
            </a:r>
          </a:p>
          <a:p>
            <a:pPr marL="0" marR="0" lvl="0" indent="0">
              <a:spcBef>
                <a:spcPts val="0"/>
              </a:spcBef>
              <a:spcAft>
                <a:spcPts val="0"/>
              </a:spcAft>
              <a:buFont typeface="Arial" panose="020B0604020202020204" pitchFamily="34" charset="0"/>
              <a:buNone/>
            </a:pPr>
            <a:r>
              <a:rPr lang="en-US" sz="1200" b="1" i="0" dirty="0">
                <a:effectLst/>
                <a:latin typeface="+mn-lt"/>
                <a:ea typeface="Calibri" panose="020F0502020204030204" pitchFamily="34" charset="0"/>
                <a:cs typeface="Times New Roman" panose="02020603050405020304" pitchFamily="18" charset="0"/>
              </a:rPr>
              <a:t>(Romans 2:23-24) [Jews as example], </a:t>
            </a:r>
            <a:r>
              <a:rPr lang="en-US" sz="1200" b="0" i="1" dirty="0">
                <a:effectLst/>
                <a:latin typeface="+mn-lt"/>
                <a:ea typeface="Calibri" panose="020F0502020204030204" pitchFamily="34" charset="0"/>
                <a:cs typeface="Times New Roman" panose="02020603050405020304" pitchFamily="18" charset="0"/>
              </a:rPr>
              <a:t>“</a:t>
            </a:r>
            <a:r>
              <a:rPr lang="en-US" i="1" dirty="0"/>
              <a:t>You who make your boast in the law, do you dishonor God through breaking the law?</a:t>
            </a:r>
            <a:r>
              <a:rPr lang="en-US" i="1" baseline="30000" dirty="0"/>
              <a:t> 24</a:t>
            </a:r>
            <a:r>
              <a:rPr lang="en-US" i="1" dirty="0"/>
              <a:t> For “the name of God is blasphemed among the Gentiles because of you,” as it is written.”</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Note that they were claiming to be religious, and approved by God</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And yet their example (because of their sin), brought derision from the Jews</a:t>
            </a:r>
          </a:p>
          <a:p>
            <a:pPr marL="1085850" marR="0" lvl="2" indent="-171450">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Drinking, Divorce, Immodesty, Anger, Gossip, Profanity, improper use of Social Media (arguments, trolling, inappropriate pictures, etc.) all hurt the cause of Christ.</a:t>
            </a:r>
          </a:p>
          <a:p>
            <a:pPr marL="628650" marR="0" lvl="1" indent="-171450">
              <a:spcBef>
                <a:spcPts val="0"/>
              </a:spcBef>
              <a:spcAft>
                <a:spcPts val="0"/>
              </a:spcAft>
              <a:buFont typeface="Arial" panose="020B0604020202020204" pitchFamily="34" charset="0"/>
              <a:buChar char="•"/>
            </a:pPr>
            <a:r>
              <a:rPr lang="en-US" sz="1200" b="0" i="0" dirty="0">
                <a:effectLst/>
                <a:highlight>
                  <a:srgbClr val="00FF00"/>
                </a:highlight>
                <a:latin typeface="+mn-lt"/>
                <a:ea typeface="Calibri" panose="020F0502020204030204" pitchFamily="34" charset="0"/>
                <a:cs typeface="Times New Roman" panose="02020603050405020304" pitchFamily="18" charset="0"/>
              </a:rPr>
              <a:t>Paul rebuked the Corinthians for airing their “dirty laundry” before men</a:t>
            </a:r>
          </a:p>
          <a:p>
            <a:pPr marL="0" marR="0" lvl="0" indent="0">
              <a:spcBef>
                <a:spcPts val="0"/>
              </a:spcBef>
              <a:spcAft>
                <a:spcPts val="0"/>
              </a:spcAft>
              <a:buFont typeface="Arial" panose="020B0604020202020204" pitchFamily="34" charset="0"/>
              <a:buNone/>
            </a:pPr>
            <a:r>
              <a:rPr lang="en-US" sz="1200" b="1" i="0" dirty="0">
                <a:effectLst/>
                <a:latin typeface="+mn-lt"/>
                <a:ea typeface="Calibri" panose="020F0502020204030204" pitchFamily="34" charset="0"/>
                <a:cs typeface="Times New Roman" panose="02020603050405020304" pitchFamily="18" charset="0"/>
              </a:rPr>
              <a:t>(1 Corinthians 6:1), </a:t>
            </a:r>
            <a:r>
              <a:rPr lang="en-US" sz="1200" b="0" i="1" dirty="0">
                <a:effectLst/>
                <a:latin typeface="+mn-lt"/>
                <a:ea typeface="Calibri" panose="020F0502020204030204" pitchFamily="34" charset="0"/>
                <a:cs typeface="Times New Roman" panose="02020603050405020304" pitchFamily="18" charset="0"/>
              </a:rPr>
              <a:t>“</a:t>
            </a:r>
            <a:r>
              <a:rPr lang="en-US" i="1" dirty="0"/>
              <a:t>Dare any of you, having a matter against another, go to law before the unrighteous, and not before the saints?”</a:t>
            </a:r>
            <a:endParaRPr lang="en-US" sz="1200" b="0" i="1"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200" b="1" i="0" dirty="0">
                <a:effectLst/>
                <a:latin typeface="+mn-lt"/>
                <a:ea typeface="Calibri" panose="020F0502020204030204" pitchFamily="34" charset="0"/>
                <a:cs typeface="Times New Roman" panose="02020603050405020304" pitchFamily="18" charset="0"/>
              </a:rPr>
              <a:t>(1 Corinthians 6:5-6), </a:t>
            </a:r>
            <a:r>
              <a:rPr lang="en-US" sz="1200" b="0" i="1" dirty="0">
                <a:effectLst/>
                <a:latin typeface="+mn-lt"/>
                <a:ea typeface="Calibri" panose="020F0502020204030204" pitchFamily="34" charset="0"/>
                <a:cs typeface="Times New Roman" panose="02020603050405020304" pitchFamily="18" charset="0"/>
              </a:rPr>
              <a:t>“</a:t>
            </a:r>
            <a:r>
              <a:rPr lang="en-US" i="1" dirty="0"/>
              <a:t>I say this to your shame. Is it so, that there is not a wise man among you, not even one, who will be able to judge between his brethren?</a:t>
            </a:r>
            <a:r>
              <a:rPr lang="en-US" i="1" baseline="30000" dirty="0"/>
              <a:t> 6</a:t>
            </a:r>
            <a:r>
              <a:rPr lang="en-US" i="1" dirty="0"/>
              <a:t> But brother goes to law against brother, and that before unbelievers!”</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We represent Christ on earth, and that reputation needs to be protected lest we give the wrong impression concerning Christ by our behavior.</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This includes the extra care of going above and beyond to ensure there is not even an APPEARANCE of wrong in the slightest.</a:t>
            </a:r>
          </a:p>
          <a:p>
            <a:pPr marL="171450" marR="0" lvl="0" indent="-171450">
              <a:spcBef>
                <a:spcPts val="0"/>
              </a:spcBef>
              <a:spcAft>
                <a:spcPts val="0"/>
              </a:spcAft>
              <a:buFont typeface="Arial" panose="020B0604020202020204" pitchFamily="34" charset="0"/>
              <a:buChar char="•"/>
            </a:pPr>
            <a:r>
              <a:rPr lang="en-US" sz="1200" b="1" dirty="0">
                <a:effectLst/>
                <a:highlight>
                  <a:srgbClr val="FF00FF"/>
                </a:highlight>
                <a:latin typeface="+mn-lt"/>
                <a:ea typeface="Calibri" panose="020F0502020204030204" pitchFamily="34" charset="0"/>
                <a:cs typeface="Times New Roman" panose="02020603050405020304" pitchFamily="18" charset="0"/>
              </a:rPr>
              <a:t>[CLICK]</a:t>
            </a:r>
            <a:r>
              <a:rPr lang="en-US" sz="1200" b="1" dirty="0">
                <a:effectLst/>
                <a:latin typeface="+mn-lt"/>
                <a:ea typeface="Calibri" panose="020F0502020204030204" pitchFamily="34" charset="0"/>
                <a:cs typeface="Times New Roman" panose="02020603050405020304" pitchFamily="18" charset="0"/>
              </a:rPr>
              <a:t> </a:t>
            </a:r>
            <a:r>
              <a:rPr lang="en-US" sz="1200" b="1" dirty="0">
                <a:effectLst/>
                <a:highlight>
                  <a:srgbClr val="FFFF00"/>
                </a:highlight>
                <a:latin typeface="+mn-lt"/>
                <a:ea typeface="Calibri" panose="020F0502020204030204" pitchFamily="34" charset="0"/>
                <a:cs typeface="Times New Roman" panose="02020603050405020304" pitchFamily="18" charset="0"/>
              </a:rPr>
              <a:t>Influence in the World</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Christ living in us by faith is the way God intends to influence the world to come to Christ</a:t>
            </a:r>
            <a:r>
              <a:rPr lang="en-US" sz="1200" dirty="0">
                <a:solidFill>
                  <a:srgbClr val="000000"/>
                </a:solidFill>
                <a:effectLst/>
                <a:highlight>
                  <a:srgbClr val="00FF00"/>
                </a:highlight>
                <a:latin typeface="+mn-lt"/>
                <a:ea typeface="Calibri" panose="020F0502020204030204" pitchFamily="34" charset="0"/>
                <a:cs typeface="Calibri" panose="020F0502020204030204" pitchFamily="34" charset="0"/>
              </a:rPr>
              <a:t>.</a:t>
            </a:r>
          </a:p>
          <a:p>
            <a:pPr marL="1085850" marR="0" lvl="2" indent="-171450">
              <a:spcBef>
                <a:spcPts val="0"/>
              </a:spcBef>
              <a:spcAft>
                <a:spcPts val="0"/>
              </a:spcAft>
              <a:buFont typeface="Arial" panose="020B0604020202020204" pitchFamily="34" charset="0"/>
              <a:buChar char="•"/>
            </a:pPr>
            <a:r>
              <a:rPr lang="en-US" sz="1200" b="1" dirty="0">
                <a:effectLst/>
                <a:highlight>
                  <a:srgbClr val="00FFFF"/>
                </a:highlight>
                <a:latin typeface="+mn-lt"/>
                <a:ea typeface="Calibri" panose="020F0502020204030204" pitchFamily="34" charset="0"/>
                <a:cs typeface="Times New Roman" panose="02020603050405020304" pitchFamily="18" charset="0"/>
              </a:rPr>
              <a:t>The World’s Bible</a:t>
            </a:r>
          </a:p>
          <a:p>
            <a:pPr marL="1085850" marR="0" lvl="2" indent="-171450">
              <a:spcBef>
                <a:spcPts val="0"/>
              </a:spcBef>
              <a:spcAft>
                <a:spcPts val="0"/>
              </a:spcAft>
              <a:buFont typeface="Arial" panose="020B0604020202020204" pitchFamily="34" charset="0"/>
              <a:buChar char="•"/>
            </a:pPr>
            <a:r>
              <a:rPr lang="en-US" sz="1200" dirty="0">
                <a:effectLst/>
                <a:highlight>
                  <a:srgbClr val="00FFFF"/>
                </a:highlight>
                <a:latin typeface="+mn-lt"/>
                <a:ea typeface="Calibri" panose="020F0502020204030204" pitchFamily="34" charset="0"/>
                <a:cs typeface="Times New Roman" panose="02020603050405020304" pitchFamily="18" charset="0"/>
              </a:rPr>
              <a:t>Verse 1</a:t>
            </a:r>
            <a:r>
              <a:rPr lang="en-US" sz="1200" dirty="0">
                <a:solidFill>
                  <a:srgbClr val="000000"/>
                </a:solidFill>
                <a:effectLst/>
                <a:highlight>
                  <a:srgbClr val="00FFFF"/>
                </a:highlight>
                <a:latin typeface="+mn-lt"/>
                <a:ea typeface="Times New Roman" panose="02020603050405020304" pitchFamily="18" charset="0"/>
                <a:cs typeface="Calibri" panose="020F0502020204030204" pitchFamily="34" charset="0"/>
              </a:rPr>
              <a:t>: Christ has no hands but our hands To do His work today, He has no feet but our feet To lead men in His way; He has no tongue but our tongues To tell men how He died, He has no help but our help To bring them to His side</a:t>
            </a:r>
            <a:r>
              <a:rPr lang="en-US" sz="1200" dirty="0">
                <a:solidFill>
                  <a:srgbClr val="000000"/>
                </a:solidFill>
                <a:effectLst/>
                <a:highlight>
                  <a:srgbClr val="00FFFF"/>
                </a:highlight>
                <a:latin typeface="+mn-lt"/>
                <a:ea typeface="Calibri" panose="020F0502020204030204" pitchFamily="34" charset="0"/>
                <a:cs typeface="Calibri" panose="020F0502020204030204" pitchFamily="34" charset="0"/>
              </a:rPr>
              <a:t>.</a:t>
            </a:r>
          </a:p>
          <a:p>
            <a:pPr marL="1085850" marR="0" lvl="2" indent="-171450">
              <a:spcBef>
                <a:spcPts val="0"/>
              </a:spcBef>
              <a:spcAft>
                <a:spcPts val="0"/>
              </a:spcAft>
              <a:buFont typeface="Arial" panose="020B0604020202020204" pitchFamily="34" charset="0"/>
              <a:buChar char="•"/>
            </a:pPr>
            <a:r>
              <a:rPr lang="en-US" sz="1200" dirty="0">
                <a:solidFill>
                  <a:srgbClr val="000000"/>
                </a:solidFill>
                <a:effectLst/>
                <a:highlight>
                  <a:srgbClr val="00FFFF"/>
                </a:highlight>
                <a:latin typeface="+mn-lt"/>
                <a:ea typeface="Times New Roman" panose="02020603050405020304" pitchFamily="18" charset="0"/>
                <a:cs typeface="Calibri" panose="020F0502020204030204" pitchFamily="34" charset="0"/>
              </a:rPr>
              <a:t>Verse 2: We are the only Bible The careless world will read, We are the sinner’s gospel, We are the scoffers’ creed; We are the Lord’s last message Given in deed and word, What if the type is crooked? What if the print is blurred?</a:t>
            </a:r>
          </a:p>
          <a:p>
            <a:pPr marL="1085850" marR="0" lvl="2" indent="-171450">
              <a:spcBef>
                <a:spcPts val="0"/>
              </a:spcBef>
              <a:spcAft>
                <a:spcPts val="0"/>
              </a:spcAft>
              <a:buFont typeface="Arial" panose="020B0604020202020204" pitchFamily="34" charset="0"/>
              <a:buChar char="•"/>
            </a:pPr>
            <a:r>
              <a:rPr lang="en-US" sz="1200" dirty="0">
                <a:solidFill>
                  <a:srgbClr val="000000"/>
                </a:solidFill>
                <a:effectLst/>
                <a:highlight>
                  <a:srgbClr val="00FFFF"/>
                </a:highlight>
                <a:latin typeface="+mn-lt"/>
                <a:ea typeface="Times New Roman" panose="02020603050405020304" pitchFamily="18" charset="0"/>
                <a:cs typeface="Calibri" panose="020F0502020204030204" pitchFamily="34" charset="0"/>
              </a:rPr>
              <a:t>Verse 3: What if our hands are busy With other things than His? What if our feet are walking Where sin’s allurement is? What if our tongues are speaking Of things His life would spurn, How can we hope to help Him And welcome His return?</a:t>
            </a:r>
          </a:p>
          <a:p>
            <a:pPr marL="628650" marR="0" lvl="1" indent="-171450">
              <a:spcBef>
                <a:spcPts val="0"/>
              </a:spcBef>
              <a:spcAft>
                <a:spcPts val="0"/>
              </a:spcAft>
              <a:buFont typeface="Arial" panose="020B0604020202020204" pitchFamily="34" charset="0"/>
              <a:buChar char="•"/>
            </a:pPr>
            <a:r>
              <a:rPr lang="en-US" sz="1200" b="0" dirty="0">
                <a:effectLst/>
                <a:highlight>
                  <a:srgbClr val="00FF00"/>
                </a:highlight>
                <a:latin typeface="+mn-lt"/>
                <a:ea typeface="Calibri" panose="020F0502020204030204" pitchFamily="34" charset="0"/>
                <a:cs typeface="Times New Roman" panose="02020603050405020304" pitchFamily="18" charset="0"/>
              </a:rPr>
              <a:t>Our conduct must be honorable</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1 Peter 2:11-12), </a:t>
            </a:r>
            <a:r>
              <a:rPr lang="en-US" i="1" dirty="0"/>
              <a:t>“Beloved, I beg you as sojourners and pilgrims, abstain from fleshly lusts which war against the soul,</a:t>
            </a:r>
            <a:r>
              <a:rPr lang="en-US" i="1" baseline="30000" dirty="0"/>
              <a:t> 12</a:t>
            </a:r>
            <a:r>
              <a:rPr lang="en-US" i="1" dirty="0"/>
              <a:t> having your conduct honorable among the Gentiles, that when they speak against you as evildoers, they may, by your good works which they observe, glorify God in the day of visitation.”</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We are the salt and light of the world! (flavor, preservation, illumination)</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(Matthew 5:13-16), </a:t>
            </a:r>
            <a:r>
              <a:rPr lang="en-US" sz="1200" i="1" dirty="0">
                <a:effectLst/>
                <a:latin typeface="+mn-lt"/>
                <a:ea typeface="Calibri" panose="020F0502020204030204" pitchFamily="34" charset="0"/>
                <a:cs typeface="Times New Roman" panose="02020603050405020304" pitchFamily="18" charset="0"/>
              </a:rPr>
              <a:t>“</a:t>
            </a:r>
            <a:r>
              <a:rPr lang="en-US" i="1" dirty="0"/>
              <a:t>You are the salt of the earth; but if the salt loses its flavor, how shall it be seasoned? It is then good for nothing but to be thrown out and trampled underfoot by men. </a:t>
            </a:r>
            <a:r>
              <a:rPr lang="en-US" i="1" baseline="30000" dirty="0"/>
              <a:t>14</a:t>
            </a:r>
            <a:r>
              <a:rPr lang="en-US" i="1" dirty="0"/>
              <a:t> “You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r>
              <a:rPr lang="en-US" sz="1200" i="1" dirty="0">
                <a:effectLst/>
                <a:latin typeface="+mn-lt"/>
                <a:cs typeface="Times New Roman" panose="02020603050405020304" pitchFamily="18" charset="0"/>
              </a:rPr>
              <a:t>”</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This means that even if we would not be inherently wrong in doing something, if it might give the wrong impression, thus hurt our influence, then we ought to avoid it – i.e. we need to go above and beyond, to tremendous lengths, to make sure there is not even a possibility for an impression of evil concerning us by another.</a:t>
            </a:r>
          </a:p>
          <a:p>
            <a:pPr marL="628650" marR="0" lvl="1"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Consider Paul’s thinking in our text: taking the money by himself would not have been wrong (but he knew that it was unwise, as he had been accused regarding money before!</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He had been accused of preaching for the money (that’s why he made tents)</a:t>
            </a:r>
          </a:p>
          <a:p>
            <a:pPr marL="0" marR="0" lvl="0" indent="0">
              <a:spcBef>
                <a:spcPts val="0"/>
              </a:spcBef>
              <a:spcAft>
                <a:spcPts val="0"/>
              </a:spcAft>
              <a:buFont typeface="Arial" panose="020B0604020202020204" pitchFamily="34" charset="0"/>
              <a:buNone/>
            </a:pPr>
            <a:r>
              <a:rPr lang="en-US" b="1" dirty="0"/>
              <a:t>(2 Thessalonians 3:8-9), </a:t>
            </a:r>
            <a:r>
              <a:rPr lang="en-US" i="1" dirty="0"/>
              <a:t>“nor did we eat anyone's bread free of charge, but worked with labor and toil night and day, that we might not be a burden to any of you,</a:t>
            </a:r>
            <a:r>
              <a:rPr lang="en-US" i="1" baseline="30000" dirty="0"/>
              <a:t> 9</a:t>
            </a:r>
            <a:r>
              <a:rPr lang="en-US" i="1" dirty="0"/>
              <a:t> not because we do not have authority, but </a:t>
            </a:r>
            <a:r>
              <a:rPr lang="en-US" i="1" u="sng" dirty="0"/>
              <a:t>to make ourselves an example</a:t>
            </a:r>
            <a:r>
              <a:rPr lang="en-US" i="1" u="none" dirty="0"/>
              <a:t> </a:t>
            </a:r>
            <a:r>
              <a:rPr lang="en-US" i="1" dirty="0"/>
              <a:t>of how you should follow us.</a:t>
            </a:r>
            <a:r>
              <a:rPr lang="en-US" sz="1200" i="1" dirty="0">
                <a:effectLst/>
                <a:latin typeface="+mn-lt"/>
                <a:cs typeface="Times New Roman" panose="02020603050405020304" pitchFamily="18" charset="0"/>
              </a:rPr>
              <a:t>”</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2 Corinthians 8:20-21), </a:t>
            </a:r>
            <a:r>
              <a:rPr lang="en-US" i="1" dirty="0"/>
              <a:t>“</a:t>
            </a:r>
            <a:r>
              <a:rPr lang="en-US" i="1" u="sng" dirty="0"/>
              <a:t>avoiding this: that anyone should blame us in this lavish gift</a:t>
            </a:r>
            <a:r>
              <a:rPr lang="en-US" i="1" dirty="0"/>
              <a:t> which is administered by us—</a:t>
            </a:r>
            <a:r>
              <a:rPr lang="en-US" i="1" baseline="30000" dirty="0"/>
              <a:t> 21</a:t>
            </a:r>
            <a:r>
              <a:rPr lang="en-US" i="1" dirty="0"/>
              <a:t> providing honorable things, not only in the sight of the Lord, but also in the sight of men.”</a:t>
            </a:r>
            <a:endParaRPr lang="en-US" sz="1200" i="1"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BC131-27E9-4EA7-9839-8BADE8A3C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8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200" b="1" dirty="0">
                <a:effectLst/>
                <a:highlight>
                  <a:srgbClr val="FF00FF"/>
                </a:highlight>
                <a:latin typeface="+mn-lt"/>
                <a:ea typeface="Calibri" panose="020F0502020204030204" pitchFamily="34" charset="0"/>
                <a:cs typeface="Times New Roman" panose="02020603050405020304" pitchFamily="18" charset="0"/>
              </a:rPr>
              <a:t>Providing Honorable Things in the Sight of Men</a:t>
            </a:r>
          </a:p>
          <a:p>
            <a:pPr marL="171450" marR="0" lvl="0" indent="-171450">
              <a:spcBef>
                <a:spcPts val="0"/>
              </a:spcBef>
              <a:spcAft>
                <a:spcPts val="0"/>
              </a:spcAft>
              <a:buFont typeface="Arial" panose="020B0604020202020204" pitchFamily="34" charset="0"/>
              <a:buChar char="•"/>
            </a:pPr>
            <a:r>
              <a:rPr lang="en-US" sz="1200" b="1" dirty="0">
                <a:effectLst/>
                <a:highlight>
                  <a:srgbClr val="FFFF00"/>
                </a:highlight>
                <a:latin typeface="+mn-lt"/>
                <a:ea typeface="Calibri" panose="020F0502020204030204" pitchFamily="34" charset="0"/>
                <a:cs typeface="Times New Roman" panose="02020603050405020304" pitchFamily="18" charset="0"/>
              </a:rPr>
              <a:t>Confessing Sin is beneficial to the confessor</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James 5:16), </a:t>
            </a:r>
            <a:r>
              <a:rPr lang="en-US" i="1" dirty="0"/>
              <a:t>“Confess your trespasses to one another, and pray for one another, that you may be healed. The effective, fervent prayer of a righteous man avails much.”</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That you may be healed.</a:t>
            </a:r>
          </a:p>
          <a:p>
            <a:pPr marL="628650" marR="0" lvl="1"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Prayer from righteous avails much.</a:t>
            </a:r>
          </a:p>
          <a:p>
            <a:pPr marL="628650" marR="0" lvl="1" indent="-171450">
              <a:spcBef>
                <a:spcPts val="0"/>
              </a:spcBef>
              <a:spcAft>
                <a:spcPts val="0"/>
              </a:spcAft>
              <a:buFont typeface="Arial" panose="020B0604020202020204" pitchFamily="34" charset="0"/>
              <a:buChar char="•"/>
            </a:pPr>
            <a:r>
              <a:rPr lang="en-US" sz="1200" b="1" dirty="0">
                <a:effectLst/>
                <a:highlight>
                  <a:srgbClr val="00FF00"/>
                </a:highlight>
                <a:latin typeface="+mn-lt"/>
                <a:ea typeface="Calibri" panose="020F0502020204030204" pitchFamily="34" charset="0"/>
                <a:cs typeface="Times New Roman" panose="02020603050405020304" pitchFamily="18" charset="0"/>
              </a:rPr>
              <a:t>Question?  How do brethren know what to pray for without the confession?</a:t>
            </a:r>
          </a:p>
          <a:p>
            <a:pPr marL="628650" marR="0" lvl="1"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We are to be accountable to one another!</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Hebrews 3:12-13), </a:t>
            </a:r>
            <a:r>
              <a:rPr lang="en-US" i="1" dirty="0"/>
              <a:t>“Beware, brethren, lest there be in any of you an evil heart of unbelief in departing from the living God;</a:t>
            </a:r>
            <a:r>
              <a:rPr lang="en-US" i="1" baseline="30000" dirty="0"/>
              <a:t> 13</a:t>
            </a:r>
            <a:r>
              <a:rPr lang="en-US" i="1" dirty="0"/>
              <a:t> </a:t>
            </a:r>
            <a:r>
              <a:rPr lang="en-US" i="1" u="sng" dirty="0"/>
              <a:t>but exhort one another daily, while it is called “Today,” lest any of you be hardened through the deceitfulness of sin</a:t>
            </a:r>
            <a:r>
              <a:rPr lang="en-US" i="1" dirty="0"/>
              <a:t>.”</a:t>
            </a:r>
          </a:p>
          <a:p>
            <a:pPr marL="628650" marR="0" lvl="1" indent="-171450">
              <a:spcBef>
                <a:spcPts val="0"/>
              </a:spcBef>
              <a:spcAft>
                <a:spcPts val="0"/>
              </a:spcAft>
              <a:buFont typeface="Arial" panose="020B0604020202020204" pitchFamily="34" charset="0"/>
              <a:buChar char="•"/>
            </a:pPr>
            <a:r>
              <a:rPr lang="en-US" sz="1200" i="0" dirty="0">
                <a:effectLst/>
                <a:latin typeface="+mn-lt"/>
                <a:ea typeface="Calibri" panose="020F0502020204030204" pitchFamily="34" charset="0"/>
                <a:cs typeface="Times New Roman" panose="02020603050405020304" pitchFamily="18" charset="0"/>
              </a:rPr>
              <a:t>I acknowledge that ultimately God is the one who forgives, and the one we must please</a:t>
            </a:r>
          </a:p>
          <a:p>
            <a:pPr marL="628650" marR="0" lvl="1" indent="-171450">
              <a:spcBef>
                <a:spcPts val="0"/>
              </a:spcBef>
              <a:spcAft>
                <a:spcPts val="0"/>
              </a:spcAft>
              <a:buFont typeface="Arial" panose="020B0604020202020204" pitchFamily="34" charset="0"/>
              <a:buChar char="•"/>
            </a:pPr>
            <a:r>
              <a:rPr lang="en-US" sz="1200" i="0" dirty="0">
                <a:effectLst/>
                <a:highlight>
                  <a:srgbClr val="00FF00"/>
                </a:highlight>
                <a:latin typeface="+mn-lt"/>
                <a:ea typeface="Calibri" panose="020F0502020204030204" pitchFamily="34" charset="0"/>
                <a:cs typeface="Times New Roman" panose="02020603050405020304" pitchFamily="18" charset="0"/>
              </a:rPr>
              <a:t>However, there is the need to clarify to all that we are penitent!</a:t>
            </a:r>
          </a:p>
          <a:p>
            <a:pPr marL="1085850" marR="0" lvl="2" indent="-171450">
              <a:spcBef>
                <a:spcPts val="0"/>
              </a:spcBef>
              <a:spcAft>
                <a:spcPts val="0"/>
              </a:spcAft>
              <a:buFont typeface="Arial" panose="020B0604020202020204" pitchFamily="34" charset="0"/>
              <a:buChar char="•"/>
            </a:pPr>
            <a:r>
              <a:rPr lang="en-US" sz="1200" i="0" dirty="0">
                <a:effectLst/>
                <a:latin typeface="+mn-lt"/>
                <a:ea typeface="Calibri" panose="020F0502020204030204" pitchFamily="34" charset="0"/>
                <a:cs typeface="Times New Roman" panose="02020603050405020304" pitchFamily="18" charset="0"/>
              </a:rPr>
              <a:t>Corinthians as example</a:t>
            </a:r>
          </a:p>
          <a:p>
            <a:pPr marL="1085850" marR="0" lvl="2" indent="-171450">
              <a:spcBef>
                <a:spcPts val="0"/>
              </a:spcBef>
              <a:spcAft>
                <a:spcPts val="0"/>
              </a:spcAft>
              <a:buFont typeface="Arial" panose="020B0604020202020204" pitchFamily="34" charset="0"/>
              <a:buChar char="•"/>
            </a:pPr>
            <a:r>
              <a:rPr lang="en-US" sz="1200" i="0" dirty="0">
                <a:effectLst/>
                <a:latin typeface="+mn-lt"/>
                <a:ea typeface="Calibri" panose="020F0502020204030204" pitchFamily="34" charset="0"/>
                <a:cs typeface="Times New Roman" panose="02020603050405020304" pitchFamily="18" charset="0"/>
              </a:rPr>
              <a:t>They made clear their penitence to Titus, who reported it to Paul (cf. 2 Cor. 7:5-7)</a:t>
            </a:r>
          </a:p>
          <a:p>
            <a:pPr marL="0" marR="0" lvl="0" indent="0">
              <a:spcBef>
                <a:spcPts val="0"/>
              </a:spcBef>
              <a:spcAft>
                <a:spcPts val="0"/>
              </a:spcAft>
              <a:buFont typeface="Arial" panose="020B0604020202020204" pitchFamily="34" charset="0"/>
              <a:buNone/>
            </a:pPr>
            <a:r>
              <a:rPr lang="en-US" sz="1200" b="1" i="0" dirty="0">
                <a:effectLst/>
                <a:latin typeface="+mn-lt"/>
                <a:ea typeface="Calibri" panose="020F0502020204030204" pitchFamily="34" charset="0"/>
                <a:cs typeface="Times New Roman" panose="02020603050405020304" pitchFamily="18" charset="0"/>
              </a:rPr>
              <a:t>(</a:t>
            </a:r>
            <a:r>
              <a:rPr lang="en-US" b="1" dirty="0"/>
              <a:t>2 Corinthians 7:10-11), </a:t>
            </a:r>
            <a:r>
              <a:rPr lang="en-US" i="1" dirty="0"/>
              <a:t>“For godly sorrow produces repentance leading to salvation, not to be regretted; but the sorrow of the world produces death.</a:t>
            </a:r>
            <a:r>
              <a:rPr lang="en-US" i="1" baseline="30000" dirty="0"/>
              <a:t> 11</a:t>
            </a:r>
            <a:r>
              <a:rPr lang="en-US" i="1" dirty="0"/>
              <a:t> 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171450" marR="0" lvl="0" indent="-171450">
              <a:spcBef>
                <a:spcPts val="0"/>
              </a:spcBef>
              <a:spcAft>
                <a:spcPts val="0"/>
              </a:spcAft>
              <a:buFont typeface="Arial" panose="020B0604020202020204" pitchFamily="34" charset="0"/>
              <a:buChar char="•"/>
            </a:pPr>
            <a:r>
              <a:rPr lang="en-US" sz="1200" b="1" dirty="0">
                <a:effectLst/>
                <a:highlight>
                  <a:srgbClr val="FF00FF"/>
                </a:highlight>
                <a:latin typeface="+mn-lt"/>
                <a:ea typeface="Calibri" panose="020F0502020204030204" pitchFamily="34" charset="0"/>
                <a:cs typeface="Times New Roman" panose="02020603050405020304" pitchFamily="18" charset="0"/>
              </a:rPr>
              <a:t>[CLICK]</a:t>
            </a:r>
            <a:r>
              <a:rPr lang="en-US" sz="1200" b="1" dirty="0">
                <a:effectLst/>
                <a:latin typeface="+mn-lt"/>
                <a:ea typeface="Calibri" panose="020F0502020204030204" pitchFamily="34" charset="0"/>
                <a:cs typeface="Times New Roman" panose="02020603050405020304" pitchFamily="18" charset="0"/>
              </a:rPr>
              <a:t> </a:t>
            </a:r>
            <a:r>
              <a:rPr lang="en-US" sz="1200" b="1" dirty="0">
                <a:effectLst/>
                <a:highlight>
                  <a:srgbClr val="FFFF00"/>
                </a:highlight>
                <a:latin typeface="+mn-lt"/>
                <a:ea typeface="Calibri" panose="020F0502020204030204" pitchFamily="34" charset="0"/>
                <a:cs typeface="Times New Roman" panose="02020603050405020304" pitchFamily="18" charset="0"/>
              </a:rPr>
              <a:t>Marriage</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Marriage is honorable</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(Hebrews 13:4), </a:t>
            </a:r>
            <a:r>
              <a:rPr lang="en-US" sz="1200" i="1" dirty="0">
                <a:effectLst/>
                <a:latin typeface="+mn-lt"/>
                <a:ea typeface="Calibri" panose="020F0502020204030204" pitchFamily="34" charset="0"/>
                <a:cs typeface="Times New Roman" panose="02020603050405020304" pitchFamily="18" charset="0"/>
              </a:rPr>
              <a:t>“</a:t>
            </a:r>
            <a:r>
              <a:rPr lang="en-US" i="1" dirty="0"/>
              <a:t>Marriage is honorable among all, and the bed undefiled; </a:t>
            </a:r>
            <a:r>
              <a:rPr lang="en-US" i="1" u="sng" dirty="0"/>
              <a:t>but fornicators and adulterers God will judge</a:t>
            </a:r>
            <a:r>
              <a:rPr lang="en-US" i="1" dirty="0"/>
              <a:t>.”</a:t>
            </a:r>
          </a:p>
          <a:p>
            <a:pPr marL="628650" marR="0" lvl="1" indent="-171450">
              <a:spcBef>
                <a:spcPts val="0"/>
              </a:spcBef>
              <a:spcAft>
                <a:spcPts val="0"/>
              </a:spcAft>
              <a:buFont typeface="Arial" panose="020B0604020202020204" pitchFamily="34" charset="0"/>
              <a:buChar char="•"/>
            </a:pPr>
            <a:r>
              <a:rPr lang="en-US" sz="1200" i="0" dirty="0">
                <a:effectLst/>
                <a:highlight>
                  <a:srgbClr val="00FF00"/>
                </a:highlight>
                <a:latin typeface="+mn-lt"/>
                <a:ea typeface="Calibri" panose="020F0502020204030204" pitchFamily="34" charset="0"/>
                <a:cs typeface="Times New Roman" panose="02020603050405020304" pitchFamily="18" charset="0"/>
              </a:rPr>
              <a:t>It is a lifetime commitment, therefore must be protected at all costs!</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Matthew 19:3-6),</a:t>
            </a:r>
            <a:r>
              <a:rPr lang="en-US" b="1" i="1" dirty="0"/>
              <a:t> </a:t>
            </a:r>
            <a:r>
              <a:rPr lang="en-US" i="1" dirty="0"/>
              <a:t>“The Pharisees also came to Him, testing Him, and saying to Him, “Is it lawful for a man to divorce his wife for just any reason?” </a:t>
            </a:r>
            <a:r>
              <a:rPr lang="en-US" i="1" baseline="30000" dirty="0"/>
              <a:t>4</a:t>
            </a:r>
            <a:r>
              <a:rPr lang="en-US" i="1" dirty="0"/>
              <a:t> And He answered and said to them, “Have you not read that He who made them at the beginning ‘made them male and female,’</a:t>
            </a:r>
            <a:r>
              <a:rPr lang="en-US" i="1" baseline="30000" dirty="0"/>
              <a:t> 5</a:t>
            </a:r>
            <a:r>
              <a:rPr lang="en-US" i="1" dirty="0"/>
              <a:t> and said, “For this reason a man shall leave his father and mother and be joined to his wife, and the two shall become one flesh’?</a:t>
            </a:r>
            <a:r>
              <a:rPr lang="en-US" i="1" baseline="30000" dirty="0"/>
              <a:t> 6</a:t>
            </a:r>
            <a:r>
              <a:rPr lang="en-US" i="1" dirty="0"/>
              <a:t> So then, they are no longer two but one flesh. Therefore what God has joined together, let not man separate.”</a:t>
            </a:r>
          </a:p>
          <a:p>
            <a:pPr marL="628650" marR="0" lvl="1" indent="-171450">
              <a:spcBef>
                <a:spcPts val="0"/>
              </a:spcBef>
              <a:spcAft>
                <a:spcPts val="0"/>
              </a:spcAft>
              <a:buFont typeface="Arial" panose="020B0604020202020204" pitchFamily="34" charset="0"/>
              <a:buChar char="•"/>
            </a:pPr>
            <a:r>
              <a:rPr lang="en-US" sz="1200" i="0" dirty="0">
                <a:effectLst/>
                <a:highlight>
                  <a:srgbClr val="00FF00"/>
                </a:highlight>
                <a:latin typeface="+mn-lt"/>
                <a:ea typeface="Calibri" panose="020F0502020204030204" pitchFamily="34" charset="0"/>
                <a:cs typeface="Times New Roman" panose="02020603050405020304" pitchFamily="18" charset="0"/>
              </a:rPr>
              <a:t>How can we protect our commitment to one another?</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Spouses must be very thoughtful concerning their appearance regarding interactions with the opposite sex who are not their husband/wife.</a:t>
            </a:r>
          </a:p>
          <a:p>
            <a:pPr marL="1543050" marR="0" lvl="3" indent="-171450">
              <a:spcBef>
                <a:spcPts val="0"/>
              </a:spcBef>
              <a:spcAft>
                <a:spcPts val="0"/>
              </a:spcAft>
              <a:buFont typeface="Arial" panose="020B0604020202020204" pitchFamily="34" charset="0"/>
              <a:buChar char="•"/>
            </a:pPr>
            <a:r>
              <a:rPr lang="en-US" sz="1200" b="1" dirty="0">
                <a:effectLst/>
                <a:highlight>
                  <a:srgbClr val="FF0000"/>
                </a:highlight>
                <a:latin typeface="+mn-lt"/>
                <a:ea typeface="Calibri" panose="020F0502020204030204" pitchFamily="34" charset="0"/>
                <a:cs typeface="Times New Roman" panose="02020603050405020304" pitchFamily="18" charset="0"/>
              </a:rPr>
              <a:t>(DANGER) </a:t>
            </a:r>
            <a:r>
              <a:rPr lang="en-US" sz="1200" dirty="0">
                <a:effectLst/>
                <a:highlight>
                  <a:srgbClr val="FF0000"/>
                </a:highlight>
                <a:latin typeface="+mn-lt"/>
                <a:ea typeface="Calibri" panose="020F0502020204030204" pitchFamily="34" charset="0"/>
                <a:cs typeface="Times New Roman" panose="02020603050405020304" pitchFamily="18" charset="0"/>
              </a:rPr>
              <a:t>Time spent with another, being alone with another, communications, flirting, etc.</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Refraining from this makes it clear to others that there is nothing inappropriate going on.</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This gives confidence to the spouses as each are being transparent and providing no place for doubt.</a:t>
            </a:r>
          </a:p>
          <a:p>
            <a:pPr marL="1543050" marR="0" lvl="3" indent="-171450">
              <a:spcBef>
                <a:spcPts val="0"/>
              </a:spcBef>
              <a:spcAft>
                <a:spcPts val="0"/>
              </a:spcAft>
              <a:buFont typeface="Arial" panose="020B0604020202020204" pitchFamily="34" charset="0"/>
              <a:buChar char="•"/>
            </a:pPr>
            <a:r>
              <a:rPr lang="en-US" sz="1200" dirty="0">
                <a:effectLst/>
                <a:highlight>
                  <a:srgbClr val="00FFFF"/>
                </a:highlight>
                <a:latin typeface="+mn-lt"/>
                <a:ea typeface="Calibri" panose="020F0502020204030204" pitchFamily="34" charset="0"/>
                <a:cs typeface="Times New Roman" panose="02020603050405020304" pitchFamily="18" charset="0"/>
              </a:rPr>
              <a:t>Involved in this effort would be the sharing of information necessary for such confidence in honorable behavior – where each other are, who we’re talking to, etc.</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Being “one flesh”</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Genesis 2:24), </a:t>
            </a:r>
            <a:r>
              <a:rPr lang="en-US" i="1" dirty="0"/>
              <a:t>“Therefore a man shall leave his father and mother and be joined to his wife, and they shall become one flesh.”</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This indicates a life shared (in every sense).</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There should be no secrets between husband and wife.  And no expectation of it!</a:t>
            </a:r>
          </a:p>
          <a:p>
            <a:pPr marL="171450" marR="0" lvl="0" indent="-171450">
              <a:spcBef>
                <a:spcPts val="0"/>
              </a:spcBef>
              <a:spcAft>
                <a:spcPts val="0"/>
              </a:spcAft>
              <a:buFont typeface="Arial" panose="020B0604020202020204" pitchFamily="34" charset="0"/>
              <a:buChar char="•"/>
            </a:pPr>
            <a:r>
              <a:rPr lang="en-US" sz="1200" b="1" dirty="0">
                <a:effectLst/>
                <a:highlight>
                  <a:srgbClr val="FF00FF"/>
                </a:highlight>
                <a:latin typeface="+mn-lt"/>
                <a:ea typeface="Calibri" panose="020F0502020204030204" pitchFamily="34" charset="0"/>
                <a:cs typeface="Times New Roman" panose="02020603050405020304" pitchFamily="18" charset="0"/>
              </a:rPr>
              <a:t>[CLICK]</a:t>
            </a:r>
            <a:r>
              <a:rPr lang="en-US" sz="1200" b="1" dirty="0">
                <a:effectLst/>
                <a:latin typeface="+mn-lt"/>
                <a:ea typeface="Calibri" panose="020F0502020204030204" pitchFamily="34" charset="0"/>
                <a:cs typeface="Times New Roman" panose="02020603050405020304" pitchFamily="18" charset="0"/>
              </a:rPr>
              <a:t> </a:t>
            </a:r>
            <a:r>
              <a:rPr lang="en-US" sz="1200" b="1" dirty="0">
                <a:effectLst/>
                <a:highlight>
                  <a:srgbClr val="FFFF00"/>
                </a:highlight>
                <a:latin typeface="+mn-lt"/>
                <a:ea typeface="Calibri" panose="020F0502020204030204" pitchFamily="34" charset="0"/>
                <a:cs typeface="Times New Roman" panose="02020603050405020304" pitchFamily="18" charset="0"/>
              </a:rPr>
              <a:t>Morality  (Understand we are talking primarily about influence in our lesson today)</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Alcohol (We have preached lessons on the Bible condemnation of drinking alcohol)</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Proverbs 23:31-32), </a:t>
            </a:r>
            <a:r>
              <a:rPr lang="en-US" i="1" dirty="0"/>
              <a:t>“Do not look on the wine when it is red, when it sparkles in the cup, when it swirls around smoothly;</a:t>
            </a:r>
            <a:br>
              <a:rPr lang="en-US" i="1" dirty="0"/>
            </a:br>
            <a:r>
              <a:rPr lang="en-US" i="1" baseline="30000" dirty="0"/>
              <a:t>32</a:t>
            </a:r>
            <a:r>
              <a:rPr lang="en-US" i="1" dirty="0"/>
              <a:t> at the last it bites like a serpent, and stings like a viper.”</a:t>
            </a:r>
          </a:p>
          <a:p>
            <a:pPr marL="1085850" marR="0" lvl="2" indent="-171450">
              <a:spcBef>
                <a:spcPts val="0"/>
              </a:spcBef>
              <a:spcAft>
                <a:spcPts val="0"/>
              </a:spcAft>
              <a:buFont typeface="Arial" panose="020B0604020202020204" pitchFamily="34" charset="0"/>
              <a:buChar char="•"/>
            </a:pPr>
            <a:r>
              <a:rPr lang="en-US" i="0" dirty="0"/>
              <a:t>The drinking of alcohol is associated with the ungodly (Think of your influence)</a:t>
            </a:r>
          </a:p>
          <a:p>
            <a:pPr marL="0" marR="0" lvl="0" indent="0">
              <a:spcBef>
                <a:spcPts val="0"/>
              </a:spcBef>
              <a:spcAft>
                <a:spcPts val="0"/>
              </a:spcAft>
              <a:buFont typeface="Arial" panose="020B0604020202020204" pitchFamily="34" charset="0"/>
              <a:buNone/>
            </a:pPr>
            <a:r>
              <a:rPr lang="en-US" b="1" i="0" dirty="0"/>
              <a:t>(</a:t>
            </a:r>
            <a:r>
              <a:rPr lang="en-US" b="1" dirty="0"/>
              <a:t>1 Peter 4:3), </a:t>
            </a:r>
            <a:r>
              <a:rPr lang="en-US" i="1" dirty="0"/>
              <a:t>“For we have spent enough of our past lifetime in doing the will of the Gentiles—when we walked in lewdness, lusts, drunkenness, revelries, drinking parties, and abominable idolatries.”</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Such a substance about which the HS so clearly warns, and of such a nature that is so clearly opposed to God </a:t>
            </a:r>
            <a:r>
              <a:rPr lang="en-US" sz="1200" b="1" dirty="0">
                <a:effectLst/>
                <a:latin typeface="+mn-lt"/>
                <a:ea typeface="Calibri" panose="020F0502020204030204" pitchFamily="34" charset="0"/>
                <a:cs typeface="Times New Roman" panose="02020603050405020304" pitchFamily="18" charset="0"/>
              </a:rPr>
              <a:t>makes the Christian’s obvious separation extremely important</a:t>
            </a:r>
            <a:r>
              <a:rPr lang="en-US" sz="1200" dirty="0">
                <a:effectLst/>
                <a:latin typeface="+mn-lt"/>
                <a:ea typeface="Calibri" panose="020F0502020204030204" pitchFamily="34" charset="0"/>
                <a:cs typeface="Times New Roman" panose="02020603050405020304" pitchFamily="18" charset="0"/>
              </a:rPr>
              <a:t>.</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Going to a bar, but not drinking?</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Going to a drinking party, but not drinking? (EX: work party, party with school friends)</a:t>
            </a:r>
          </a:p>
          <a:p>
            <a:pPr marL="628650" marR="0" lvl="1" indent="-171450">
              <a:spcBef>
                <a:spcPts val="0"/>
              </a:spcBef>
              <a:spcAft>
                <a:spcPts val="0"/>
              </a:spcAft>
              <a:buFont typeface="Arial" panose="020B0604020202020204" pitchFamily="34" charset="0"/>
              <a:buChar char="•"/>
            </a:pPr>
            <a:r>
              <a:rPr lang="en-US" sz="1200" dirty="0">
                <a:effectLst/>
                <a:highlight>
                  <a:srgbClr val="00FF00"/>
                </a:highlight>
                <a:latin typeface="+mn-lt"/>
                <a:ea typeface="Calibri" panose="020F0502020204030204" pitchFamily="34" charset="0"/>
                <a:cs typeface="Times New Roman" panose="02020603050405020304" pitchFamily="18" charset="0"/>
              </a:rPr>
              <a:t>Sexual Purity</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God’s desire for us is to be holy before him</a:t>
            </a:r>
          </a:p>
          <a:p>
            <a:pPr marL="0" marR="0" lvl="0" indent="0">
              <a:spcBef>
                <a:spcPts val="0"/>
              </a:spcBef>
              <a:spcAft>
                <a:spcPts val="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a:t>
            </a:r>
            <a:r>
              <a:rPr lang="en-US" b="1" dirty="0"/>
              <a:t>1 Thessalonians 4:3-5), </a:t>
            </a:r>
            <a:r>
              <a:rPr lang="en-US" dirty="0"/>
              <a:t>“</a:t>
            </a:r>
            <a:r>
              <a:rPr lang="en-US" i="1" dirty="0"/>
              <a:t>For this is the will of God, your sanctification: that you should abstain from sexual immorality;</a:t>
            </a:r>
            <a:r>
              <a:rPr lang="en-US" i="1" baseline="30000" dirty="0"/>
              <a:t> 4</a:t>
            </a:r>
            <a:r>
              <a:rPr lang="en-US" i="1" dirty="0"/>
              <a:t> that each of you should know how to possess his own vessel in sanctification and honor,</a:t>
            </a:r>
            <a:r>
              <a:rPr lang="en-US" i="1" baseline="30000" dirty="0"/>
              <a:t> 5</a:t>
            </a:r>
            <a:r>
              <a:rPr lang="en-US" i="1" dirty="0"/>
              <a:t> </a:t>
            </a:r>
            <a:r>
              <a:rPr lang="en-US" i="1" u="sng" dirty="0"/>
              <a:t>not in passion of lust, like the Gentiles who do not know God</a:t>
            </a:r>
            <a:r>
              <a:rPr lang="en-US" sz="1200" i="1" dirty="0">
                <a:effectLst/>
                <a:latin typeface="+mn-lt"/>
                <a:cs typeface="Times New Roman" panose="02020603050405020304" pitchFamily="18" charset="0"/>
              </a:rPr>
              <a:t>.”</a:t>
            </a:r>
          </a:p>
          <a:p>
            <a:pPr marL="1085850" marR="0" lvl="2"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It is important that the Christian is obviously separated from the sexually immoral matters in culture. There should be no room left for doubt in the minds of men.</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Teenagers – Prom and Dances (even if not dancing yourself?)</a:t>
            </a:r>
          </a:p>
          <a:p>
            <a:pPr marL="1543050" marR="0" lvl="3"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Going to a water park/public swimming pool (where immodesty is rampant, and inherent in the nature of the venue) even though you are dressed modestly?</a:t>
            </a:r>
          </a:p>
          <a:p>
            <a:pPr marL="2000250" marR="0" lvl="4"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Please, consider first your influence.  “Providing honorable things in the sight of men”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BC131-27E9-4EA7-9839-8BADE8A3C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2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highlight>
                  <a:srgbClr val="FF00FF"/>
                </a:highlight>
                <a:latin typeface="+mn-lt"/>
                <a:ea typeface="Calibri" panose="020F0502020204030204" pitchFamily="34" charset="0"/>
                <a:cs typeface="Times New Roman" panose="02020603050405020304" pitchFamily="18" charset="0"/>
              </a:rPr>
              <a:t>Conclusion</a:t>
            </a:r>
            <a:endParaRPr lang="en-US" sz="1200" dirty="0">
              <a:effectLst/>
              <a:highlight>
                <a:srgbClr val="FF00FF"/>
              </a:highlight>
              <a:latin typeface="+mn-lt"/>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b="1" dirty="0">
                <a:effectLst/>
                <a:highlight>
                  <a:srgbClr val="FFFF00"/>
                </a:highlight>
                <a:latin typeface="+mn-lt"/>
                <a:ea typeface="Calibri" panose="020F0502020204030204" pitchFamily="34" charset="0"/>
                <a:cs typeface="Times New Roman" panose="02020603050405020304" pitchFamily="18" charset="0"/>
              </a:rPr>
              <a:t>Our main goal is to be found pleasing in God’s eyes</a:t>
            </a:r>
            <a:r>
              <a:rPr lang="en-US" sz="1200" b="1" dirty="0">
                <a:effectLst/>
                <a:latin typeface="+mn-lt"/>
                <a:ea typeface="Calibri" panose="020F0502020204030204" pitchFamily="34" charset="0"/>
                <a:cs typeface="Times New Roman" panose="02020603050405020304" pitchFamily="18" charset="0"/>
              </a:rPr>
              <a:t>.</a:t>
            </a:r>
          </a:p>
          <a:p>
            <a:pPr marL="171450" marR="0" lvl="0" indent="-171450">
              <a:spcBef>
                <a:spcPts val="0"/>
              </a:spcBef>
              <a:spcAft>
                <a:spcPts val="0"/>
              </a:spcAft>
              <a:buFont typeface="Arial" panose="020B0604020202020204" pitchFamily="34" charset="0"/>
              <a:buChar char="•"/>
            </a:pPr>
            <a:r>
              <a:rPr lang="en-US" sz="1200" b="1" dirty="0">
                <a:effectLst/>
                <a:highlight>
                  <a:srgbClr val="FFFF00"/>
                </a:highlight>
                <a:latin typeface="+mn-lt"/>
                <a:ea typeface="Calibri" panose="020F0502020204030204" pitchFamily="34" charset="0"/>
                <a:cs typeface="Times New Roman" panose="02020603050405020304" pitchFamily="18" charset="0"/>
              </a:rPr>
              <a:t>However, included in this is how the world sees us, as we are representatives of Christ.</a:t>
            </a:r>
          </a:p>
          <a:p>
            <a:pPr marL="628650" marR="0" lvl="1"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It is not enough for ourselves and God to know that we are walking correctly before Him.</a:t>
            </a:r>
          </a:p>
          <a:p>
            <a:pPr marL="628650" marR="0" lvl="1" indent="-171450">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We need to be like Paul, seeking to </a:t>
            </a:r>
            <a:r>
              <a:rPr lang="en-US" sz="1200" b="1" i="1" dirty="0">
                <a:effectLst/>
                <a:latin typeface="+mn-lt"/>
                <a:ea typeface="Calibri" panose="020F0502020204030204" pitchFamily="34" charset="0"/>
                <a:cs typeface="Times New Roman" panose="02020603050405020304" pitchFamily="18" charset="0"/>
              </a:rPr>
              <a:t>“provide honorable things, not only in the sight of the Lord, but also in the sight of men” (2 Corinthians 8:21)</a:t>
            </a:r>
            <a:r>
              <a:rPr lang="en-US" sz="1200" dirty="0">
                <a:effectLst/>
                <a:latin typeface="+mn-lt"/>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BC131-27E9-4EA7-9839-8BADE8A3C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6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5CAA-8D1B-49B6-AA48-FEF46151C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849BCF-79EC-498E-901D-1B698EF01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BE4B3-FBA5-449C-97BB-31C1A1C335B0}"/>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2FCCFD7D-02FF-42DD-97CB-CDD4E5730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A7D6A-9910-4F72-9B75-A503318B42C3}"/>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7979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9429-3694-4D35-8FA6-52054E6B6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17CC0-FCA0-4361-B708-822416F79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13C1B-B83A-4AFA-9E72-642A48FF0640}"/>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44EE6871-6C35-47CF-BD52-AF50F6C06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F67DC-5F53-42AD-AA79-013F8093899F}"/>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62250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196A2-6D73-459F-84B8-509E3E8D9B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B35E1D-B32F-4B42-B4D4-2BC09DD3A3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3C344-D71F-4D96-90D1-120A5C7EA154}"/>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898841B5-B85C-4384-9821-AEF52E822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B2B5F-90BF-4D6C-8300-4CB995F9E9EE}"/>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77227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21F3-75EE-476C-8DAC-125B0D753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0ADFF-26BF-4352-82AE-866699C1C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A3281-BE0B-43C0-8FAD-93861A8CB1A6}"/>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F712C85E-E20B-40DB-AA58-509D8554C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CCF15-1BA1-408C-B03C-D925E2B3A063}"/>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26690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F15F-B2F7-42EC-A6D1-F6C5BDEEA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D37DD-60D6-4B18-A035-28AB233F5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1085B-067B-4408-9562-0E8E7B5D2750}"/>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B839703E-267C-417B-883C-C562B68BD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7BEA-3425-4F87-8B2B-933B1DBE4E0F}"/>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1416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F734-2049-446C-92EA-7E952637C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61012-EB62-4569-B729-7B4D6989F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A6CE1D-D522-460E-86C5-F9503C577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67B8BC-5F6A-4159-ADA8-AE3FFAB2E168}"/>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6" name="Footer Placeholder 5">
            <a:extLst>
              <a:ext uri="{FF2B5EF4-FFF2-40B4-BE49-F238E27FC236}">
                <a16:creationId xmlns:a16="http://schemas.microsoft.com/office/drawing/2014/main" id="{0A9EA72D-8D13-46A3-BD6C-84F3276EB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C9DD6-7EE5-4998-8213-AC268908E19D}"/>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227707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2C74-FB23-461E-9FEB-B81EE4EF52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54412-C0C8-422A-BEC6-4646DA4D0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01BFC2-2755-4A85-99EC-DE0DD3109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92CB7-40E0-44F0-B5A4-C5BD8E723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C20CD-6298-44DA-AE22-ABFA3E1C65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C8E3D-C1D6-45F8-8DE1-F15E2B3AE848}"/>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8" name="Footer Placeholder 7">
            <a:extLst>
              <a:ext uri="{FF2B5EF4-FFF2-40B4-BE49-F238E27FC236}">
                <a16:creationId xmlns:a16="http://schemas.microsoft.com/office/drawing/2014/main" id="{A5DE004F-333D-4CA9-8C13-632A9EAA3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AED8A-F92D-4A62-B31B-9C7CB361429E}"/>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128691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0642-8942-42C8-A5CD-9FC769AB7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B21E46-D06F-4A87-BB1D-3107B4E25F53}"/>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4" name="Footer Placeholder 3">
            <a:extLst>
              <a:ext uri="{FF2B5EF4-FFF2-40B4-BE49-F238E27FC236}">
                <a16:creationId xmlns:a16="http://schemas.microsoft.com/office/drawing/2014/main" id="{A0B45763-BB98-4335-A835-E1707707A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10BF1-B160-40B0-9938-A93733873F9D}"/>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317816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D3049-CE9B-4200-87A2-FF5068334548}"/>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3" name="Footer Placeholder 2">
            <a:extLst>
              <a:ext uri="{FF2B5EF4-FFF2-40B4-BE49-F238E27FC236}">
                <a16:creationId xmlns:a16="http://schemas.microsoft.com/office/drawing/2014/main" id="{EA384F26-0F7C-42E0-8BB6-F9DC5F518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D855CC-3AA9-48D5-8750-0CC5A2CC6F36}"/>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403331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FBFF-6275-4689-BF0F-E561084D4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EC6ED-C628-4707-80CB-15F15507A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22597-2145-4A89-AED5-BFA3BBEA6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ED22E-44C6-449E-A4ED-36D6995C6B63}"/>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6" name="Footer Placeholder 5">
            <a:extLst>
              <a:ext uri="{FF2B5EF4-FFF2-40B4-BE49-F238E27FC236}">
                <a16:creationId xmlns:a16="http://schemas.microsoft.com/office/drawing/2014/main" id="{AEF544BC-5033-47C9-8BC6-3BEA08A7F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47D83-41A9-416B-9F37-6E7CC1266E74}"/>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4518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CDDE-D499-4C3F-91E3-7B73D6615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0F9D4-376F-4362-AB5E-299E1F4D8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E6318B-AB78-4AC7-BA97-66D1330D4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FA2ED-575A-4205-ABA4-6B0542DEF3A3}"/>
              </a:ext>
            </a:extLst>
          </p:cNvPr>
          <p:cNvSpPr>
            <a:spLocks noGrp="1"/>
          </p:cNvSpPr>
          <p:nvPr>
            <p:ph type="dt" sz="half" idx="10"/>
          </p:nvPr>
        </p:nvSpPr>
        <p:spPr/>
        <p:txBody>
          <a:bodyPr/>
          <a:lstStyle/>
          <a:p>
            <a:fld id="{7123959F-D74B-4482-82A6-FD5B001BC842}" type="datetimeFigureOut">
              <a:rPr lang="en-US" smtClean="0"/>
              <a:t>1/12/2022</a:t>
            </a:fld>
            <a:endParaRPr lang="en-US"/>
          </a:p>
        </p:txBody>
      </p:sp>
      <p:sp>
        <p:nvSpPr>
          <p:cNvPr id="6" name="Footer Placeholder 5">
            <a:extLst>
              <a:ext uri="{FF2B5EF4-FFF2-40B4-BE49-F238E27FC236}">
                <a16:creationId xmlns:a16="http://schemas.microsoft.com/office/drawing/2014/main" id="{7DFB4613-5CB8-42DC-A76D-9F4ABD0F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0B315-55A1-460E-A936-1033CA88F363}"/>
              </a:ext>
            </a:extLst>
          </p:cNvPr>
          <p:cNvSpPr>
            <a:spLocks noGrp="1"/>
          </p:cNvSpPr>
          <p:nvPr>
            <p:ph type="sldNum" sz="quarter" idx="12"/>
          </p:nvPr>
        </p:nvSpPr>
        <p:spPr/>
        <p:txBody>
          <a:bodyPr/>
          <a:lstStyle/>
          <a:p>
            <a:fld id="{2196491F-12A3-4752-904F-514B8F2460E6}" type="slidenum">
              <a:rPr lang="en-US" smtClean="0"/>
              <a:t>‹#›</a:t>
            </a:fld>
            <a:endParaRPr lang="en-US"/>
          </a:p>
        </p:txBody>
      </p:sp>
    </p:spTree>
    <p:extLst>
      <p:ext uri="{BB962C8B-B14F-4D97-AF65-F5344CB8AC3E}">
        <p14:creationId xmlns:p14="http://schemas.microsoft.com/office/powerpoint/2010/main" val="1814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9B0A3-D6AF-426B-B01F-C54F5CA73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1CC6F-8C4D-4946-BDF9-32BFC7292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0DE9D-19B3-4EA5-BBDC-2D8C0007F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3959F-D74B-4482-82A6-FD5B001BC842}" type="datetimeFigureOut">
              <a:rPr lang="en-US" smtClean="0"/>
              <a:t>1/12/2022</a:t>
            </a:fld>
            <a:endParaRPr lang="en-US"/>
          </a:p>
        </p:txBody>
      </p:sp>
      <p:sp>
        <p:nvSpPr>
          <p:cNvPr id="5" name="Footer Placeholder 4">
            <a:extLst>
              <a:ext uri="{FF2B5EF4-FFF2-40B4-BE49-F238E27FC236}">
                <a16:creationId xmlns:a16="http://schemas.microsoft.com/office/drawing/2014/main" id="{130714FE-BA4F-4B5F-A142-9BD318D5C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6FB304-AF00-4B05-ACD7-CF4588A10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491F-12A3-4752-904F-514B8F2460E6}" type="slidenum">
              <a:rPr lang="en-US" smtClean="0"/>
              <a:t>‹#›</a:t>
            </a:fld>
            <a:endParaRPr lang="en-US"/>
          </a:p>
        </p:txBody>
      </p:sp>
    </p:spTree>
    <p:extLst>
      <p:ext uri="{BB962C8B-B14F-4D97-AF65-F5344CB8AC3E}">
        <p14:creationId xmlns:p14="http://schemas.microsoft.com/office/powerpoint/2010/main" val="45597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E07F-D40D-4DE9-BFC9-E199893EC571}"/>
              </a:ext>
            </a:extLst>
          </p:cNvPr>
          <p:cNvSpPr>
            <a:spLocks noGrp="1"/>
          </p:cNvSpPr>
          <p:nvPr>
            <p:ph type="ctrTitle"/>
          </p:nvPr>
        </p:nvSpPr>
        <p:spPr>
          <a:xfrm>
            <a:off x="762000" y="1574801"/>
            <a:ext cx="10668000" cy="1473200"/>
          </a:xfrm>
        </p:spPr>
        <p:txBody>
          <a:bodyPr anchor="t">
            <a:noAutofit/>
          </a:bodyPr>
          <a:lstStyle/>
          <a:p>
            <a:r>
              <a:rPr lang="en-US" sz="7200" dirty="0">
                <a:solidFill>
                  <a:schemeClr val="accent4">
                    <a:lumMod val="20000"/>
                    <a:lumOff val="80000"/>
                  </a:schemeClr>
                </a:solidFill>
                <a:latin typeface="Bernard MT Condensed" panose="02050806060905020404" pitchFamily="18" charset="0"/>
              </a:rPr>
              <a:t>Providing Honorable Things</a:t>
            </a:r>
          </a:p>
        </p:txBody>
      </p:sp>
      <p:sp>
        <p:nvSpPr>
          <p:cNvPr id="3" name="Subtitle 2">
            <a:extLst>
              <a:ext uri="{FF2B5EF4-FFF2-40B4-BE49-F238E27FC236}">
                <a16:creationId xmlns:a16="http://schemas.microsoft.com/office/drawing/2014/main" id="{6FFC9212-626C-40DE-B5BD-D39F42A2B98B}"/>
              </a:ext>
            </a:extLst>
          </p:cNvPr>
          <p:cNvSpPr>
            <a:spLocks noGrp="1"/>
          </p:cNvSpPr>
          <p:nvPr>
            <p:ph type="subTitle" idx="1"/>
          </p:nvPr>
        </p:nvSpPr>
        <p:spPr>
          <a:xfrm>
            <a:off x="592666" y="3432708"/>
            <a:ext cx="10871200" cy="2714092"/>
          </a:xfrm>
        </p:spPr>
        <p:txBody>
          <a:bodyPr>
            <a:noAutofit/>
          </a:bodyPr>
          <a:lstStyle/>
          <a:p>
            <a:r>
              <a:rPr lang="en-US" sz="4400" dirty="0">
                <a:solidFill>
                  <a:schemeClr val="accent4">
                    <a:lumMod val="60000"/>
                    <a:lumOff val="40000"/>
                  </a:schemeClr>
                </a:solidFill>
              </a:rPr>
              <a:t>“providing honorable things, not only in the sight of the Lord, but also in the sight of men.”</a:t>
            </a:r>
          </a:p>
          <a:p>
            <a:pPr algn="just"/>
            <a:r>
              <a:rPr lang="en-US" sz="800" dirty="0">
                <a:solidFill>
                  <a:schemeClr val="accent4">
                    <a:lumMod val="60000"/>
                    <a:lumOff val="40000"/>
                  </a:schemeClr>
                </a:solidFill>
              </a:rPr>
              <a:t>                                                  </a:t>
            </a:r>
          </a:p>
          <a:p>
            <a:pPr algn="just"/>
            <a:r>
              <a:rPr lang="en-US" sz="4000" dirty="0">
                <a:solidFill>
                  <a:schemeClr val="accent4">
                    <a:lumMod val="60000"/>
                    <a:lumOff val="40000"/>
                  </a:schemeClr>
                </a:solidFill>
              </a:rPr>
              <a:t>                                                         (2 Corinthians 8:21)</a:t>
            </a:r>
          </a:p>
        </p:txBody>
      </p:sp>
    </p:spTree>
    <p:extLst>
      <p:ext uri="{BB962C8B-B14F-4D97-AF65-F5344CB8AC3E}">
        <p14:creationId xmlns:p14="http://schemas.microsoft.com/office/powerpoint/2010/main" val="172950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E07F-D40D-4DE9-BFC9-E199893EC571}"/>
              </a:ext>
            </a:extLst>
          </p:cNvPr>
          <p:cNvSpPr>
            <a:spLocks noGrp="1"/>
          </p:cNvSpPr>
          <p:nvPr>
            <p:ph type="ctrTitle"/>
          </p:nvPr>
        </p:nvSpPr>
        <p:spPr>
          <a:xfrm>
            <a:off x="694266" y="640081"/>
            <a:ext cx="10668000" cy="1152144"/>
          </a:xfrm>
        </p:spPr>
        <p:txBody>
          <a:bodyPr anchor="t">
            <a:noAutofit/>
          </a:bodyPr>
          <a:lstStyle/>
          <a:p>
            <a:r>
              <a:rPr lang="en-US" dirty="0">
                <a:solidFill>
                  <a:schemeClr val="accent4">
                    <a:lumMod val="20000"/>
                    <a:lumOff val="80000"/>
                  </a:schemeClr>
                </a:solidFill>
                <a:latin typeface="Bernard MT Condensed" panose="02050806060905020404" pitchFamily="18" charset="0"/>
              </a:rPr>
              <a:t>Reputation and Influence</a:t>
            </a:r>
          </a:p>
        </p:txBody>
      </p:sp>
      <p:sp>
        <p:nvSpPr>
          <p:cNvPr id="3" name="Subtitle 2">
            <a:extLst>
              <a:ext uri="{FF2B5EF4-FFF2-40B4-BE49-F238E27FC236}">
                <a16:creationId xmlns:a16="http://schemas.microsoft.com/office/drawing/2014/main" id="{6FFC9212-626C-40DE-B5BD-D39F42A2B98B}"/>
              </a:ext>
            </a:extLst>
          </p:cNvPr>
          <p:cNvSpPr>
            <a:spLocks noGrp="1"/>
          </p:cNvSpPr>
          <p:nvPr>
            <p:ph type="subTitle" idx="1"/>
          </p:nvPr>
        </p:nvSpPr>
        <p:spPr>
          <a:xfrm>
            <a:off x="457200" y="2176272"/>
            <a:ext cx="11283696" cy="4189984"/>
          </a:xfrm>
        </p:spPr>
        <p:txBody>
          <a:bodyPr>
            <a:noAutofit/>
          </a:bodyPr>
          <a:lstStyle/>
          <a:p>
            <a:r>
              <a:rPr lang="en-US" sz="5400" b="1" dirty="0">
                <a:solidFill>
                  <a:schemeClr val="accent4">
                    <a:lumMod val="20000"/>
                    <a:lumOff val="80000"/>
                  </a:schemeClr>
                </a:solidFill>
              </a:rPr>
              <a:t>Reputation In Christ</a:t>
            </a:r>
          </a:p>
          <a:p>
            <a:r>
              <a:rPr lang="en-US" sz="4800" dirty="0">
                <a:solidFill>
                  <a:schemeClr val="accent4">
                    <a:lumMod val="60000"/>
                    <a:lumOff val="40000"/>
                  </a:schemeClr>
                </a:solidFill>
              </a:rPr>
              <a:t>Acts 4:13; Romans 2:23-24; 1 Cor. 6:1, 5-6</a:t>
            </a:r>
          </a:p>
          <a:p>
            <a:r>
              <a:rPr lang="en-US" sz="5400" b="1" dirty="0">
                <a:solidFill>
                  <a:schemeClr val="accent4">
                    <a:lumMod val="20000"/>
                    <a:lumOff val="80000"/>
                  </a:schemeClr>
                </a:solidFill>
              </a:rPr>
              <a:t>Influence in the World</a:t>
            </a:r>
          </a:p>
          <a:p>
            <a:r>
              <a:rPr lang="en-US" sz="4800" dirty="0">
                <a:solidFill>
                  <a:schemeClr val="accent4">
                    <a:lumMod val="60000"/>
                    <a:lumOff val="40000"/>
                  </a:schemeClr>
                </a:solidFill>
              </a:rPr>
              <a:t>1 Peter 2:11-12; Matthew 5:13-16; (8:20-21)</a:t>
            </a:r>
          </a:p>
          <a:p>
            <a:pPr marL="571500" indent="-571500" algn="l">
              <a:buFont typeface="Arial" panose="020B0604020202020204" pitchFamily="34" charset="0"/>
              <a:buChar char="•"/>
            </a:pPr>
            <a:endParaRPr lang="en-US" sz="4000" dirty="0">
              <a:solidFill>
                <a:schemeClr val="accent4">
                  <a:lumMod val="60000"/>
                  <a:lumOff val="40000"/>
                </a:schemeClr>
              </a:solidFill>
            </a:endParaRPr>
          </a:p>
        </p:txBody>
      </p:sp>
    </p:spTree>
    <p:extLst>
      <p:ext uri="{BB962C8B-B14F-4D97-AF65-F5344CB8AC3E}">
        <p14:creationId xmlns:p14="http://schemas.microsoft.com/office/powerpoint/2010/main" val="2104106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E07F-D40D-4DE9-BFC9-E199893EC571}"/>
              </a:ext>
            </a:extLst>
          </p:cNvPr>
          <p:cNvSpPr>
            <a:spLocks noGrp="1"/>
          </p:cNvSpPr>
          <p:nvPr>
            <p:ph type="ctrTitle"/>
          </p:nvPr>
        </p:nvSpPr>
        <p:spPr>
          <a:xfrm>
            <a:off x="292608" y="329185"/>
            <a:ext cx="11576304" cy="896111"/>
          </a:xfrm>
        </p:spPr>
        <p:txBody>
          <a:bodyPr anchor="t">
            <a:noAutofit/>
          </a:bodyPr>
          <a:lstStyle/>
          <a:p>
            <a:r>
              <a:rPr lang="en-US" sz="4800" dirty="0">
                <a:solidFill>
                  <a:schemeClr val="accent4">
                    <a:lumMod val="20000"/>
                    <a:lumOff val="80000"/>
                  </a:schemeClr>
                </a:solidFill>
                <a:latin typeface="Bernard MT Condensed" panose="02050806060905020404" pitchFamily="18" charset="0"/>
              </a:rPr>
              <a:t>Providing Honorable Things in the Sight of Men</a:t>
            </a:r>
          </a:p>
        </p:txBody>
      </p:sp>
      <p:sp>
        <p:nvSpPr>
          <p:cNvPr id="3" name="Subtitle 2">
            <a:extLst>
              <a:ext uri="{FF2B5EF4-FFF2-40B4-BE49-F238E27FC236}">
                <a16:creationId xmlns:a16="http://schemas.microsoft.com/office/drawing/2014/main" id="{6FFC9212-626C-40DE-B5BD-D39F42A2B98B}"/>
              </a:ext>
            </a:extLst>
          </p:cNvPr>
          <p:cNvSpPr>
            <a:spLocks noGrp="1"/>
          </p:cNvSpPr>
          <p:nvPr>
            <p:ph type="subTitle" idx="1"/>
          </p:nvPr>
        </p:nvSpPr>
        <p:spPr>
          <a:xfrm>
            <a:off x="592666" y="1463040"/>
            <a:ext cx="10871200" cy="4903216"/>
          </a:xfrm>
        </p:spPr>
        <p:txBody>
          <a:bodyPr>
            <a:noAutofit/>
          </a:bodyPr>
          <a:lstStyle/>
          <a:p>
            <a:r>
              <a:rPr lang="en-US" sz="4800" b="1" dirty="0">
                <a:solidFill>
                  <a:schemeClr val="accent4">
                    <a:lumMod val="20000"/>
                    <a:lumOff val="80000"/>
                  </a:schemeClr>
                </a:solidFill>
              </a:rPr>
              <a:t>Confessing Sin</a:t>
            </a:r>
          </a:p>
          <a:p>
            <a:pPr marL="0" lvl="1"/>
            <a:r>
              <a:rPr lang="en-US" sz="4400" dirty="0">
                <a:solidFill>
                  <a:schemeClr val="accent4">
                    <a:lumMod val="60000"/>
                    <a:lumOff val="40000"/>
                  </a:schemeClr>
                </a:solidFill>
              </a:rPr>
              <a:t>James 5:16; Hebrews 3:12-13; 2 Cor. 7:10-11</a:t>
            </a:r>
          </a:p>
          <a:p>
            <a:pPr marL="0" lvl="1"/>
            <a:endParaRPr lang="en-US" sz="400" dirty="0">
              <a:solidFill>
                <a:schemeClr val="accent4">
                  <a:lumMod val="60000"/>
                  <a:lumOff val="40000"/>
                </a:schemeClr>
              </a:solidFill>
            </a:endParaRPr>
          </a:p>
          <a:p>
            <a:r>
              <a:rPr lang="en-US" sz="4800" b="1" dirty="0">
                <a:solidFill>
                  <a:schemeClr val="accent4">
                    <a:lumMod val="20000"/>
                    <a:lumOff val="80000"/>
                  </a:schemeClr>
                </a:solidFill>
              </a:rPr>
              <a:t>Marriage</a:t>
            </a:r>
          </a:p>
          <a:p>
            <a:r>
              <a:rPr lang="en-US" sz="4400" dirty="0">
                <a:solidFill>
                  <a:schemeClr val="accent4">
                    <a:lumMod val="60000"/>
                    <a:lumOff val="40000"/>
                  </a:schemeClr>
                </a:solidFill>
              </a:rPr>
              <a:t>Hebrews 13:4; Matthew 19:3-6; Genesis 2:24</a:t>
            </a:r>
          </a:p>
          <a:p>
            <a:endParaRPr lang="en-US" sz="400" dirty="0">
              <a:solidFill>
                <a:schemeClr val="accent4">
                  <a:lumMod val="60000"/>
                  <a:lumOff val="40000"/>
                </a:schemeClr>
              </a:solidFill>
            </a:endParaRPr>
          </a:p>
          <a:p>
            <a:r>
              <a:rPr lang="en-US" sz="4800" b="1" dirty="0">
                <a:solidFill>
                  <a:schemeClr val="accent4">
                    <a:lumMod val="20000"/>
                    <a:lumOff val="80000"/>
                  </a:schemeClr>
                </a:solidFill>
              </a:rPr>
              <a:t>Morality</a:t>
            </a:r>
          </a:p>
          <a:p>
            <a:r>
              <a:rPr lang="en-US" sz="4400" dirty="0">
                <a:solidFill>
                  <a:schemeClr val="accent4">
                    <a:lumMod val="60000"/>
                    <a:lumOff val="40000"/>
                  </a:schemeClr>
                </a:solidFill>
              </a:rPr>
              <a:t>1 Peter 4:3; 1 Thessalonians 4:3-5</a:t>
            </a:r>
          </a:p>
        </p:txBody>
      </p:sp>
    </p:spTree>
    <p:extLst>
      <p:ext uri="{BB962C8B-B14F-4D97-AF65-F5344CB8AC3E}">
        <p14:creationId xmlns:p14="http://schemas.microsoft.com/office/powerpoint/2010/main" val="26570844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E07F-D40D-4DE9-BFC9-E199893EC571}"/>
              </a:ext>
            </a:extLst>
          </p:cNvPr>
          <p:cNvSpPr>
            <a:spLocks noGrp="1"/>
          </p:cNvSpPr>
          <p:nvPr>
            <p:ph type="ctrTitle"/>
          </p:nvPr>
        </p:nvSpPr>
        <p:spPr>
          <a:xfrm>
            <a:off x="292608" y="329185"/>
            <a:ext cx="11576304" cy="1316735"/>
          </a:xfrm>
        </p:spPr>
        <p:txBody>
          <a:bodyPr anchor="t">
            <a:noAutofit/>
          </a:bodyPr>
          <a:lstStyle/>
          <a:p>
            <a:r>
              <a:rPr lang="en-US" sz="6600" dirty="0">
                <a:solidFill>
                  <a:schemeClr val="accent4">
                    <a:lumMod val="20000"/>
                    <a:lumOff val="80000"/>
                  </a:schemeClr>
                </a:solidFill>
                <a:latin typeface="Bernard MT Condensed" panose="02050806060905020404" pitchFamily="18" charset="0"/>
              </a:rPr>
              <a:t>Conclusion</a:t>
            </a:r>
          </a:p>
        </p:txBody>
      </p:sp>
      <p:sp>
        <p:nvSpPr>
          <p:cNvPr id="3" name="Subtitle 2">
            <a:extLst>
              <a:ext uri="{FF2B5EF4-FFF2-40B4-BE49-F238E27FC236}">
                <a16:creationId xmlns:a16="http://schemas.microsoft.com/office/drawing/2014/main" id="{6FFC9212-626C-40DE-B5BD-D39F42A2B98B}"/>
              </a:ext>
            </a:extLst>
          </p:cNvPr>
          <p:cNvSpPr>
            <a:spLocks noGrp="1"/>
          </p:cNvSpPr>
          <p:nvPr>
            <p:ph type="subTitle" idx="1"/>
          </p:nvPr>
        </p:nvSpPr>
        <p:spPr>
          <a:xfrm>
            <a:off x="592666" y="1792224"/>
            <a:ext cx="10871200" cy="4354576"/>
          </a:xfrm>
        </p:spPr>
        <p:txBody>
          <a:bodyPr>
            <a:noAutofit/>
          </a:bodyPr>
          <a:lstStyle/>
          <a:p>
            <a:r>
              <a:rPr lang="en-US" sz="5400" b="1" dirty="0">
                <a:solidFill>
                  <a:schemeClr val="accent4">
                    <a:lumMod val="20000"/>
                    <a:lumOff val="80000"/>
                  </a:schemeClr>
                </a:solidFill>
              </a:rPr>
              <a:t>Goal 1</a:t>
            </a:r>
          </a:p>
          <a:p>
            <a:r>
              <a:rPr lang="en-US" sz="4800" b="1" dirty="0">
                <a:solidFill>
                  <a:schemeClr val="accent4">
                    <a:lumMod val="60000"/>
                    <a:lumOff val="40000"/>
                  </a:schemeClr>
                </a:solidFill>
              </a:rPr>
              <a:t>Be found pleasing to God</a:t>
            </a:r>
          </a:p>
          <a:p>
            <a:endParaRPr lang="en-US" sz="1200" b="1" dirty="0">
              <a:solidFill>
                <a:schemeClr val="accent4">
                  <a:lumMod val="60000"/>
                  <a:lumOff val="40000"/>
                </a:schemeClr>
              </a:solidFill>
            </a:endParaRPr>
          </a:p>
          <a:p>
            <a:r>
              <a:rPr lang="en-US" sz="5400" b="1" dirty="0">
                <a:solidFill>
                  <a:schemeClr val="accent4">
                    <a:lumMod val="20000"/>
                    <a:lumOff val="80000"/>
                  </a:schemeClr>
                </a:solidFill>
              </a:rPr>
              <a:t>Goal 2</a:t>
            </a:r>
          </a:p>
          <a:p>
            <a:r>
              <a:rPr lang="en-US" sz="4800" b="1" dirty="0">
                <a:solidFill>
                  <a:schemeClr val="accent4">
                    <a:lumMod val="60000"/>
                    <a:lumOff val="40000"/>
                  </a:schemeClr>
                </a:solidFill>
              </a:rPr>
              <a:t>Show to others our faithfulness as representatives of Christ</a:t>
            </a:r>
            <a:endParaRPr lang="en-US" sz="4400" dirty="0">
              <a:solidFill>
                <a:schemeClr val="accent4">
                  <a:lumMod val="60000"/>
                  <a:lumOff val="40000"/>
                </a:schemeClr>
              </a:solidFill>
            </a:endParaRPr>
          </a:p>
        </p:txBody>
      </p:sp>
    </p:spTree>
    <p:extLst>
      <p:ext uri="{BB962C8B-B14F-4D97-AF65-F5344CB8AC3E}">
        <p14:creationId xmlns:p14="http://schemas.microsoft.com/office/powerpoint/2010/main" val="2948103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2960</Words>
  <Application>Microsoft Office PowerPoint</Application>
  <PresentationFormat>Widescreen</PresentationFormat>
  <Paragraphs>137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Bernard MT Condensed</vt:lpstr>
      <vt:lpstr>Arial</vt:lpstr>
      <vt:lpstr>Calibri Light</vt:lpstr>
      <vt:lpstr>Calibri</vt:lpstr>
      <vt:lpstr>Office Theme</vt:lpstr>
      <vt:lpstr>Providing Honorable Things</vt:lpstr>
      <vt:lpstr>Reputation and Influence</vt:lpstr>
      <vt:lpstr>Providing Honorable Things in the Sight of Men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Honorable Things</dc:title>
  <dc:creator>Stan Cox</dc:creator>
  <cp:lastModifiedBy>Stan Cox</cp:lastModifiedBy>
  <cp:revision>1</cp:revision>
  <dcterms:created xsi:type="dcterms:W3CDTF">2022-01-12T01:22:28Z</dcterms:created>
  <dcterms:modified xsi:type="dcterms:W3CDTF">2022-01-13T00:46:36Z</dcterms:modified>
</cp:coreProperties>
</file>